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3" r:id="rId13"/>
    <p:sldId id="272" r:id="rId14"/>
    <p:sldId id="275" r:id="rId15"/>
    <p:sldId id="274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03DF1-3E0A-4396-85EC-6BE49F8AD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81345A-34D7-4E17-9409-984ED7B77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36C1AD-0F68-4CC2-B3FE-E3DA911E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539EAD-DB0A-4CFA-8935-A3E6798D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6644C5-FC05-42AB-9C18-06700BEC1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58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8A9EE-818F-4E09-A345-E9DF8FC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88E6BF-9662-4BB8-B1F4-E248EDA90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E693C3-577D-4251-9819-00503FFA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0D5720-B52B-4480-8F23-6122CC6E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8B05E3-8BF2-4E59-86A5-62EAD767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11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0C9248-E67D-48CD-B0A0-ADCF80021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28DC88-BADE-4165-A47E-2BF0680EC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5D0401-0FF0-4B25-B0DF-EC24DBFF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E8E2B2-42BF-4D92-ADB8-FE0955E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330037-7100-4BD5-92E1-114B1DED6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957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70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DC468-416C-45DF-9150-8EA98542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F241DB-3418-43B4-B63A-10933F0FA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66119A-A9C9-48B1-9F43-554D3648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638BD7-8BAA-44A6-8E17-69D10818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D93699-0E93-4E42-B654-31802F5C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89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8CC56-7CCA-47CE-9CDD-3F468FE3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FA97E0-F963-405D-9FFD-D9E0F342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44CEAA-49FE-47CC-A4C6-35BD9057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C21A41-9E3E-41B6-8266-5EF5440B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FB4D4D-8085-4FC1-A6FB-D8CCB71B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8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F5AC8-DF84-4980-B431-942A6EBE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0CA933-E58F-47D7-89FE-822263273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2B27C7-14D3-499D-9D08-7262EFCAD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1C2B3A-1CAD-4F25-A70E-941A793F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45773B-07D3-45E5-90CC-106A01EB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7EFE91-19E5-48EA-9D0B-F00A9E8F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82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D50ED-6093-476E-A7C9-CDD304D8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EAA347-E95F-4807-8631-9912DD4EE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4CF0BB-11D0-4384-BAD5-EF56CD5BD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6E55FC-9DC9-453A-A222-CC4C33A8A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BD427F-B8EB-480D-89B9-6CDA9A35D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B3E7304-1C6A-4C6B-8219-CE0B0B4A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67F0BF-E11C-458B-A674-AC80CEBC3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FF9865-95EF-422A-A1CE-F5D02200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43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ACC31-254B-4C6E-859C-CA9EA15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04EEAB-3C94-4AD5-9530-B1D4DADD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50AE2C0-7853-423A-9335-0CADAC8D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B1E2CFF-1600-451C-8B98-2E424973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21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D35CC-14CE-454F-9CE4-0188499F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92DF53-C166-4354-9338-FF908138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D65BDA-DEBD-4E27-BE78-5202D528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27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9885E2-9171-4D24-A7AF-673D214B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7F8B8D-E8AB-41C4-9434-A777EDD6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D5EFFA7-7047-4214-9724-3B5727E63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A01CA9-4C30-4F26-BFAC-CAD15A2F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A2754F-5B4F-4EE7-85EA-83B54AB8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E1F6DD-5B9B-472B-A0DE-2E067293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70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F8999-7ED1-48B4-A80D-BAD62A7C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7E2F9D9-DA66-4D58-A683-F4ABABFA2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753160-2406-4497-A89D-FD15CCB43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61B0AF-1B25-4764-B064-AC73BB9D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B96C4C-C8D4-4F23-B1CE-85290745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B14223-CA6B-4A8E-A2AF-C1139C9F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82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7D127F-3046-4D62-AA55-A26D96434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EE3743-B18B-4FDD-8300-D04173391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BDA5D8-E0B0-4E58-8AC7-48AABF28A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142BB-4D74-4696-8E76-CEE11248B44A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77896A-7D07-41DC-AC6B-561865734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DDFE48-1CBB-4391-B712-1B7DA4328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5D07-297D-42AF-9F0F-82A1B51866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42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7B62CCA-2ECD-4FC1-AEA5-1124CC0F0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370326"/>
              </p:ext>
            </p:extLst>
          </p:nvPr>
        </p:nvGraphicFramePr>
        <p:xfrm>
          <a:off x="1309816" y="345990"/>
          <a:ext cx="9885406" cy="6351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2703">
                  <a:extLst>
                    <a:ext uri="{9D8B030D-6E8A-4147-A177-3AD203B41FA5}">
                      <a16:colId xmlns:a16="http://schemas.microsoft.com/office/drawing/2014/main" val="2763145362"/>
                    </a:ext>
                  </a:extLst>
                </a:gridCol>
                <a:gridCol w="4942703">
                  <a:extLst>
                    <a:ext uri="{9D8B030D-6E8A-4147-A177-3AD203B41FA5}">
                      <a16:colId xmlns:a16="http://schemas.microsoft.com/office/drawing/2014/main" val="3360651962"/>
                    </a:ext>
                  </a:extLst>
                </a:gridCol>
              </a:tblGrid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Currículo na perspectiva do conteúdo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Currículo na perspectiva da experiência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5557585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Centralidade no adulto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Centralidade na criança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7926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Foco no ensino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na aprendizagem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0032012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Fragmentação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Integração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8277294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Superficialidade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Profundidade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966801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Conhecimento demonstrado-memorizado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Conhecimento experenciado-vivenciado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799077"/>
                  </a:ext>
                </a:extLst>
              </a:tr>
              <a:tr h="8660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Movimento da aprendizagem do objetivo para o subjetivo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Movimento da aprendizagem do subjetivo para o objetivo e assim sucessivamente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11023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no resultado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no processo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889651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Invisibilidade dos bebês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Define grupos etários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496993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no coletivo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Equilibra coletivo, grupal, individual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84810"/>
                  </a:ext>
                </a:extLst>
              </a:tr>
              <a:tr h="8660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no conteúdo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Alia conhecimento com desenvolvimento infantil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1602962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na quantidade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na qualidade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6608475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Foco na cognição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Integra cognição-emoção e movimento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27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63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74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documentar levar em consideração:</a:t>
            </a:r>
            <a:endParaRPr/>
          </a:p>
        </p:txBody>
      </p:sp>
      <p:sp>
        <p:nvSpPr>
          <p:cNvPr id="275" name="CustomShape 4"/>
          <p:cNvSpPr/>
          <p:nvPr/>
        </p:nvSpPr>
        <p:spPr>
          <a:xfrm>
            <a:off x="404280" y="2142720"/>
            <a:ext cx="11218320" cy="374760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6000">
                <a:solidFill>
                  <a:srgbClr val="000000"/>
                </a:solidFill>
                <a:latin typeface="Calibri"/>
              </a:rPr>
              <a:t>A criança brinca.........explora.......convive.......participa......se expressa..................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6000">
                <a:solidFill>
                  <a:srgbClr val="000000"/>
                </a:solidFill>
                <a:latin typeface="Calibri"/>
              </a:rPr>
              <a:t>conhece........................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397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77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78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documentar levar em consideração:</a:t>
            </a:r>
            <a:endParaRPr/>
          </a:p>
        </p:txBody>
      </p:sp>
      <p:sp>
        <p:nvSpPr>
          <p:cNvPr id="279" name="CustomShape 4"/>
          <p:cNvSpPr/>
          <p:nvPr/>
        </p:nvSpPr>
        <p:spPr>
          <a:xfrm>
            <a:off x="404280" y="2142720"/>
            <a:ext cx="11218320" cy="46612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6000">
                <a:solidFill>
                  <a:srgbClr val="000000"/>
                </a:solidFill>
                <a:latin typeface="Calibri"/>
              </a:rPr>
              <a:t>Vivenciou experiências com ..................................................................................................................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6000">
                <a:solidFill>
                  <a:srgbClr val="000000"/>
                </a:solidFill>
                <a:latin typeface="Calibri"/>
              </a:rPr>
              <a:t>.........................................................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765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77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78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documentar levar em consideração:</a:t>
            </a:r>
            <a:endParaRPr/>
          </a:p>
        </p:txBody>
      </p:sp>
      <p:sp>
        <p:nvSpPr>
          <p:cNvPr id="279" name="CustomShape 4"/>
          <p:cNvSpPr/>
          <p:nvPr/>
        </p:nvSpPr>
        <p:spPr>
          <a:xfrm>
            <a:off x="404280" y="2142720"/>
            <a:ext cx="11218320" cy="46612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6000" dirty="0">
                <a:solidFill>
                  <a:srgbClr val="000000"/>
                </a:solidFill>
                <a:latin typeface="Calibri"/>
              </a:rPr>
              <a:t>Desenvolveu-se ..................................................................................................................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pt-BR" sz="6000" dirty="0">
                <a:solidFill>
                  <a:srgbClr val="000000"/>
                </a:solidFill>
                <a:latin typeface="Calibri"/>
              </a:rPr>
              <a:t>.........................................................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958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Table 1"/>
          <p:cNvGraphicFramePr/>
          <p:nvPr>
            <p:extLst>
              <p:ext uri="{D42A27DB-BD31-4B8C-83A1-F6EECF244321}">
                <p14:modId xmlns:p14="http://schemas.microsoft.com/office/powerpoint/2010/main" val="1946757662"/>
              </p:ext>
            </p:extLst>
          </p:nvPr>
        </p:nvGraphicFramePr>
        <p:xfrm>
          <a:off x="245520" y="177480"/>
          <a:ext cx="11572560" cy="6600660"/>
        </p:xfrm>
        <a:graphic>
          <a:graphicData uri="http://schemas.openxmlformats.org/drawingml/2006/table">
            <a:tbl>
              <a:tblPr/>
              <a:tblGrid>
                <a:gridCol w="1157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7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9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2352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O Eu, o outro, o nós</a:t>
                      </a:r>
                      <a:endParaRPr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O Eu, o outro, o nós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Corpo, gestos e movimentos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Corpo, gestos e movimentos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Traços, sons, cores e formas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Traços, sons, cores e formas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endParaRPr lang="pt-B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Escuta, fala, pensamento, imaginação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endParaRPr lang="pt-B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Escuta, fala, pensamento, imaginação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/>
                    </a:p>
                    <a:p>
                      <a:endParaRPr lang="pt-BR" sz="1100" dirty="0"/>
                    </a:p>
                    <a:p>
                      <a:endParaRPr lang="pt-B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Espaço, tempos, quantidades, relações e transformações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  <a:p>
                      <a:endParaRPr lang="pt-B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Espaço, tempos, quantidades, relações e transformações</a:t>
                      </a:r>
                      <a:endParaRPr lang="pt-BR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Calibri"/>
                        </a:rPr>
                        <a:t>0 a 1 ano 6 meses</a:t>
                      </a:r>
                      <a:endParaRPr lang="pt-B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50">
                          <a:solidFill>
                            <a:srgbClr val="000000"/>
                          </a:solidFill>
                          <a:latin typeface="Calibri"/>
                        </a:rPr>
                        <a:t>Objetivos de Aprendizagem e Desenvolvimento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Calibri"/>
                        </a:rPr>
                        <a:t>Experiências de Aprendizagem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50">
                          <a:solidFill>
                            <a:srgbClr val="000000"/>
                          </a:solidFill>
                          <a:latin typeface="Calibri"/>
                        </a:rPr>
                        <a:t>Objetivos de Aprendizagem e Desenvolvimento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Calibri"/>
                        </a:rPr>
                        <a:t>Experiências de Aprendizagem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50" dirty="0">
                          <a:solidFill>
                            <a:srgbClr val="000000"/>
                          </a:solidFill>
                          <a:latin typeface="Calibri"/>
                        </a:rPr>
                        <a:t>Objetivos de Aprendizagem e Desenvolvimento</a:t>
                      </a:r>
                      <a:endParaRPr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Calibri"/>
                        </a:rPr>
                        <a:t>Experiências de Aprendizagem</a:t>
                      </a:r>
                      <a:endParaRPr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50">
                          <a:solidFill>
                            <a:srgbClr val="000000"/>
                          </a:solidFill>
                          <a:latin typeface="Calibri"/>
                        </a:rPr>
                        <a:t>Objetivos de Aprendizagem e Desenvolvimento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Calibri"/>
                        </a:rPr>
                        <a:t>Experiências de Aprendizagem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050">
                          <a:solidFill>
                            <a:srgbClr val="000000"/>
                          </a:solidFill>
                          <a:latin typeface="Calibri"/>
                        </a:rPr>
                        <a:t>Objetivos de Aprendizagem e Desenvolvimento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Calibri"/>
                        </a:rPr>
                        <a:t>Experiências de Aprendizagem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Perceber que suas ações têm efeitos nas outras crianças e nos adultos. 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Perceber as possibilidades e os limites de seu corpo nas brincadeiras e interações das quais participa. 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Interagir com crianças da mesma faixa etária e adultos ao explorar espaços, materiais, objetos, brinquedos. 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Comunicar necessidades, desejos e emoções, utilizando gestos, balbucios, palavras.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Reconhecer seu corpo e expressar suas sensações em momentos de alimentação, higiene, brincadeira e descanso.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5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Interagir com outras crianças da mesma faixa etária e adultos, adaptando-se ao convívio social.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respeitados, acolhidos, compreendidos e potencializados seus recursos comunicativos do choro, arrulhos, balbucios, olhares, imitação, gestos, expressões corporais e faciais em diferentes momentos do cotidiano; 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Receber cuidados, carinhos, toques, massagens, colo, aconchego, consolo e s</a:t>
                      </a: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er estimulada e encorajada a retribuir carinhos, toques, abraços;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Conviver em espaço acolhedor, agradável, confortável, instigante, desafiador, seguro;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valorizada sua organização familiar por meio de fotos, relatos, participação da família em brincadeiras coletivas, etc, assim como conhecer, valorizar e respeitar as diferentes composições familiares dos colegas;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Aprender a conviver respeitando a igualdade entre meninos e meninas de participar das brincadeiras, conviver, brincar.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Apreciar, contemplar, interagir com foto e imagens de si mesmo, de outras crianças, da família, de pessoas da instituição, de pessoas de outros lugares, épocas, culturas, de momentos vividos na instituição;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de esconder e descobrir o rosto sumindo e aparecendo, esconder um brinquedo ou objeto para ser encontrado, em variadas e constantes situações (como por exemplo em frente ao espelho), aprendendo a dar significado aos movimentos, a compreender e usar regras e as formas variadas de linguagem;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Conviver, interagir e brincar com crianças da mesma idade, de outras idades, com professores e demais adultos, estabelecendo relações cotidianas afetivas e cooperativas;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da organização do espaço, expondo suas produções, dando pequenas ideias e colaborando na sua organização;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tempo suficiente e ser encorajada e estimulada para promover as trocas afetivas e cotidianas pelos olhares, gestos, toques, abraços, sorrisos, palavras, entre pares, com outras crianças e adultos;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Receber estímulo, apoio, orientações e participar da resolução dos conflitos gerados pela convivência, afirmando as identidades, a solidariedade, a cooperação;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brincadeiras e interações sem ter que passar longos períodos esperando a sua vez;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atendidas, reconhecidas e valorizadas suas necessidades de fome, sede, sono, alimentação, fisiológicas, de higiene e cuidados pessoais;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garantida uma transição casa-instituição de educação infantil de forma mais harmoniosa, tranquila e acolhedora possível;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respeitados seus pertences pessoais, brinquedos e objetos de apego, assim como o tempo para desapegar-se;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Perceber na relação família e escola as atitudes de cooperação e complementaridade nas tarefas de cuidar e educar.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de cuidar de bonecas, dos seus pertences, dos colegas, do ambiente, da natureza, dos espaços de brincar;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incentivo constante para ingestão de alimentos com sabores, odores e cores variadas, que proporcionem alimentação saudável e nutricional, não esquecendo da importância que a água tem para a saúde;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momentos coletivos de alimentação, para que imitando as crianças mais velhas e interagindo com o professor possa ir desenvolvendo atitudes autônomas de se alimentar com apoio e posteriormente sozinha;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garantido momentos de sono em espaço aconchegante, ventilado, silencioso, agradável;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garantidos outros espaços para brincar e interagir no caso de não dormir ou repousar;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7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autonomia para brincar livremente em espaços internos e externos e escolher colegas, brinquedos, cenários, objetos e enredos de brincadeiras.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Movimentar as partes do corpo para exprimir corporalmente emoções, necessidades e desejos.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Experimentar as possibilidades corporais nas brincadeiras e interações em ambientes acolhedores e desafiantes.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Imitar gestos e movimentos de outras crianças, adultos e animais.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do cuidado do seu corpo e da promoção do seu bem-estar.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Utilizar os movimentos de preensão, encaixe e lançamento, ampliando suas possibilidades de manuseio de diferentes materiais e objetos.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reconhecidos e valorizados seus atributos físicos: cor da pele, cabelo, estatura, peso, bem como sua origem étnica e cultural, sua religião, seus costumes, suas crenças;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com a própria imagem criando gestos, movimentos em frente do espelho, explorando caretas, mímicas, etc; 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livremente e sentir as sensações pela manipulação de objetos como bucha, escova de dente nova, pente de madeira, argola de madeira ou de metal, chaveiro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com chaves, bolas de tecido, madeira ou borracha, sino e outros;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de reconhecer e marcar ritmos das músicas, dos cantos, do corpo, etc.;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em espaços internos e externos com objetos, materiais e brinquedos industrializados e da natureza, com texturas, cores, formas, pesos e tamanhos variados;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de imitar sons: ruídos, sons de animais, sons de carro, sons com a boca e língua, sons com o corpo, da natureza, dos objetos, dos animais, entre outros;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333333"/>
                          </a:solidFill>
                          <a:latin typeface="Arial"/>
                          <a:ea typeface="Times New Roman"/>
                        </a:rPr>
                        <a:t>Participar de brincadeiras e ter garantidos movimentos livres de engantinhar, arrastar, apoiar, segurar, puxar, jogar, esconder, andar, 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correr,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pular, sentar, subir, descer, cair, 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rolar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 e levantar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, etc, em espaços variados e em diferentes tipos de solo (terra, grama, pedra, calçada, asfalto, areia, lama) constitundo-se desafios motores;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Construir e brincar em espaços como cabanas, túneis, barracas, cavernas, passagens estreitas, rampas, buracos, abrigos, tocas, caixas, pneus, etc, desafiando os seus movimentos; 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de reconhecer partes, aspectos e características do seu corpo, do corpo do professor, dos colegas, construindo uma autoimagem positiva de si mesmo e dos outros;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práticas de higiene pessoal, autocuidado e auto-organização, num movimento constante de independência e autonomia.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350" b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8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sons produzidos com o próprio corpo e com objetos do ambiente.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8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8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8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Traçar marcas gráficas, em diferentes suportes, usando instrumentos riscantes e tintas.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8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8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diferentes fontes sonoras e materiais para acompanhar brincadeiras cantadas, canções, músicas e melodias.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Descobrir sensações que o corpo provoca na relação com objetos e materiais como tintas, gelatina, na relação com diferentes tipos de solo, no contato com outras crianças e adultos;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com instrumentos musicais e brinquedos sonoros, ouvir sons da natureza, dos animais, ruídos do entorno;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cantorias ouvindo e aprendendo canções de diversos estilos musicais e de diversas culturas (acalantos, folclóricas, infantis, clássicas, eruditas, instrumentais,, etc);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e brincar com chocalhos, pandeiros, molhos de chaves, guizos, apitos, reco-recos, clavas, triângulos, castanholas,  e outros instrumentos musicais;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danças e movimentos livres instigados por músicas de diferentes estilos (acalantos, folclóricas, infantis, clássicas, eruditas, instrumentais, etc).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com materiais, objetos e brinquedos que remetam, deem visibilidade e valorizem as diferentes culturas: africanas, indígenas, italianas, alemãs, asiáticas, etc; 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Conviver em espaço convidativo, atraente, diversificado onde imagens, fotografias, ilustrações de diferentes culturas e de pessoas com deficiência estejam presentes e suscitem encantamento, espanto, curiosidade, conhecimento, reconhecimento, valorização;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com elementos da natureza: terra, água, ar, fogo, e em espaços não estruturados que possibilitem recuperar na brincadeira elementos da ancentralidade, aguçando a imaginação, a criatividade, o encantamento, a curiosidade;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e explorar diferentes espaços da natureza, subindo em árvores ou ficando à sua sombra, sentindo-a e compreendendo a interação que existe entre as árvores e a vegetação que está ao redor, com os animais que se alimentam de seus frutos, com as nuvens que trazem chuva, com a sensação agradável gerada pela sua presença;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Ser estimulado a olhar com admiração, desfrute, reverência e respeito à natureza, entendendo-a como fonte primeira e fundamental à reprodução da vida;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Dar banho em bonecas e brinquedos, brincar dentro das bacias, encher e esvaziar e em dias de muito calor tomar banhos de chuva e de mangueira e brincar na piscina;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Encantar-se e sentir a beleza do dia, do sol, das nuvens, da brisa e do vento, se possível comer fruta tirada do pé, ouvir o canto de um pássaro,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Ficar ao ar livre, sobre colchonetes, redes, etc, desfrutando do espaço aberto e com sombra, dos momentos de tranquilidade e paz;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Aprender a admirar as margens de um riacho, com seus peixes, pequenos insetos, pássaros, uma montanha, o horizonte,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Apreciar e contemplar obras de arte nos espaços da instituição, em museus, feiras, pontos turísticos, parques, ruas,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Frequentar museus, galerias de arte, casas e prédios antigos, igrejas, teatros, exposições, feiras, antiquários, reconhecendo, sentindo e valorizando as obras de arte;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e produzir rabiscos, garatujas, desenhos, utilizando diferentes suportes como papel, papelão, tecido, plástico,  terra, parede, azulejos, quadros negros,  calçadas, etc e com diferentes elementos gráficos como tintas, lápis, pinceis, aquarelas, folhas, carvão, algodão, gravetos, canudinhos, esponjas,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Colecionar ou ter a disposição nos espaços da instituição um banco de imagens para ser apreciada, explorada, manuseada como: fotos, imagens e ilustrações artísticas de carros novos e antigos, animais, alimentos, flores, diferentes arquiteturas de casas, prédios e castelos, imagens de ruinas, cavernas, bosques, templos, igrejas, monumentos, esculturas, pinturas, imagens cotidianas de pessoas e lugares,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garantidos espaços para deixar as produções artísticas inacabadas para retornar a sua produção em outro dia ou outro momento;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Manusear e apreciar álbuns de fotografias, catálagos de obras de arte, de obras literárias, álbuns de figurinhas,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espetáculos musicais, apresentações de danças folclóricas, da região e outros estilos e ritmos;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brincadeiras de rodas, brinquedos cantados, brincadeiras  da cultura local, de outras regiões do país, de outras culturas, etnias e inventar novas brincadeiras;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com elementos da cultura brasileira de várias regiões, aprendendo</a:t>
                      </a:r>
                      <a:r>
                        <a:rPr lang="pt-BR" sz="3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 </a:t>
                      </a: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sobre suas brincadeiras e brinquedos, costumes, festas, crenças,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Comemorar eventos sociais e culturais significativos, tais como aniversários, festa junina, início de cada estação do ano, etc.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2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Reconhecer quando é chamado por seu nome e reconhecer os nomes de pessoas com quem convive.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Demonstrar interesse ao ouvir a leitura de poemas e a apresentação de músicas.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Demonstrar interesse ao ouvir histórias lidas ou contadas, observando ilustrações e os movimentos de leitura do adulto-leitor (modo de segurar o portador e de virar as páginas).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Reconhecer elementos das ilustrações de histórias, apontando-os, a pedido do adulto-leitor.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Imitar as variações de entonação e gestos realizados pelos adultos, ao ler histórias e ao cantar. 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Comunicar-se com outras pessoas usando movimentos, gestos, balbucios, fala e outras formas de expressão. 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Conhecer e manipular materiais impressos e audiovisuais em diferentes portadores (livro, revista, gibi, jornal, cartaz, CD, tablet etc.).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situações de escuta de textos em diferentes gêneros textuais (poemas, fábulas, contos, receitas, quadrinhos, anúncios etc.).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4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Conhecer e manipular diferentes instrumentos e suportes de escrita.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do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uso da linguagem verbal em variadas situações de seu cotidiano, nas conversas, nas brincadeiras, nos relatos dos acontecimentos, nas músicas, nas histórias,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momentos de contação de histórias e contos da tradição oral de pessoas de diferentes etnias;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Manusear, explorar, ler e conhecer livros de histórias, de contos, onde estejam presentes as diferentes culturas;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contação de histórias, contos, lendas que remetam, reconheçam e valorizem as diferentes culturas;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Assistir pequenas peças teatrais de fantoche, de sombras, de bonecos, de mímica, de palhaços, circo,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diálogos e contação de histórias, em rodas de conversa, durante a alimentação a troca de fraldas, etc, tendo seu direito à expressividade garantidos, respeitados, valorizados e potencializados;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Levar livros de histórias para compartilhar com a família;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Manusear e explorar material gráfico impresso como: livros, revistas, cartazes, jornais, embalagens de brinquedos e alimentos, catálogos de produtos, etc;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Conhecer os resultados que se pode obter a partir do uso de determinados materiais, como canetas, lápis de cor, giz de cera, e as diferenças produzidas por esses objetos quando aplicados em certos tipos de papel;</a:t>
                      </a:r>
                      <a:r>
                        <a:rPr lang="pt-BR" sz="350">
                          <a:solidFill>
                            <a:srgbClr val="FF0000"/>
                          </a:solidFill>
                          <a:latin typeface="Arial"/>
                          <a:ea typeface="Calibri"/>
                        </a:rPr>
                        <a:t> 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situações significativas onde falar, desenhar sejam modos de brincar, porém um brincar capaz de desafiar sua capacidade imaginativa, conhecedora, curiosa;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Ter valorizadas sua imaginação e sua forma de organizar o pensamento, seu vocabulário, a ponto de que essas capacidades, pela mediação do professor e interação com outras crianças e materiais e objetos de leitura sejam potencializadas;</a:t>
                      </a:r>
                      <a:endParaRPr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5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Frequentar bibliotecas ou espaços de leitura, tendo tempo suficiente para manusear, explorar e interagir com as diferentes linguagens dos livros, revistas, gibis, etc.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e descobrir as propriedades de objetos e materiais (odor, cor, sabor, temperatura). 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relações de causa e efeito (transbordar, tingir, misturar, mover e remover etc.) na interação com o mundo físico.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o ambiente pela ação e observação, manipulando, experimentando e fazendo descobertas.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Manipular, experimentar, arrumar e explorar o espaço por meio de experiências de deslocamentos de si e dos objetos.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Manipular materiais diversos e variados para comparar as diferenças e semelhanças entre eles.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/>
                    </a:p>
                    <a:p>
                      <a:pPr algn="just">
                        <a:lnSpc>
                          <a:spcPct val="107000"/>
                        </a:lnSpc>
                        <a:buFont typeface="Calibri Light"/>
                        <a:buAutoNum type="arabicPeriod"/>
                      </a:pPr>
                      <a:r>
                        <a:rPr lang="pt-BR" sz="60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Vivenciar diferentes ritmos, velocidades e fluxos nas interações e brincadeiras (em danças, balanços, escorregadores etc.).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elementos e produzir edificações, montagens, estruturas com blocos, peças, pedras, madeira, gravetos, galhos, folhas, tecidos, colchões, caixas,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legos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, argolas,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 Brincar de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encaixar, empilhar, emparelhar, selecionar, classificar brinquedos, objetos, elementos da natureza,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da produção de receitas de bolos, doces, tortas, pães, bolachas,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, brincando com a mistura de ingredientes e explorando sua curiosidade com misturas, texturas, aromas, sabores, quantidades, pesos bem como com os fenômenos químicos de assar, cozinhar,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Explorar brincando os conceitos de em cima, embaixo, perto, longe, esquerda, direita, frente, atrás, alto, baixo, grande, pequeno, leve, pesado,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Brincar, desenhar, pintar experimentando diferentes posições do corpo: em pé, deitado, sentado;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Utilizar a contagem em diversas situações cotidianas: dos brinquedos, dos objetos, dos dedos das mãos, das peças, das datas, das idades, dos preços, sempre em contextos significativos,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brincadeiras e interações de uso de conhecimentos temporais: ontem, hoje, amanhã, manhã, tarde, noite, antes, agora, depois,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brincadeiras de montar, desmontar, empilhar, derrubar, encher, esvaziar, abrir, fechar, etc.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passeios de exploração e apreciação e conhecimento da biodiversidade presente na natureza;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livremente em sintonia com plantas, vegetação num ambiente agradável com uma mistura de sol, sombra, cor, textura, aroma e suavidade que proporcionam um sentimento de prazer, tranquilidade e paz;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 Brincar com peças soltas encontradas na natureza como tocos, troncos, gravetos, areia, água, materiais manipuláveis, ampliando o grau de inventividade e criatividade e as possibilidades de descoberta;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Participar de passeios em parques e praças, florestas, sítios, observatórios, áreas de criação e proteção de animais, flores, plantas,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Brincar e explorar o retroprojetor, por exemplo, que pode ser utilizado para a observação dos efeitos óticos de luz e sombra. Já o gravador é adequado para o registro e a audição de canções e histórias e, inclusive, da própria fala dos pequenos;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Ser filmada ou filmar a si própria e os colegas nos ambientes, nos passeios, nas brincadeiras, e assistir depois, gravar a voz e ouvir depois, </a:t>
                      </a:r>
                      <a:r>
                        <a:rPr lang="pt-BR" sz="3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etc</a:t>
                      </a: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;</a:t>
                      </a:r>
                      <a:endParaRPr dirty="0"/>
                    </a:p>
                    <a:p>
                      <a:pPr algn="just">
                        <a:lnSpc>
                          <a:spcPct val="115000"/>
                        </a:lnSpc>
                        <a:buFont typeface="Calibri Light"/>
                        <a:buAutoNum type="arabicPeriod"/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Fotografar ou ser fotografada observando detalhes da natureza, da vida dos insetos, os animais, das plantas, de objetos curiosos e desconhecidos para utilizar as imagens em rodas de conversa sobre o que mais gostou, o que sentiu, o que espantou, etc.</a:t>
                      </a:r>
                      <a:endParaRPr dirty="0"/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pt-BR" sz="3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 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34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67FAE1B-510D-45B7-BAAE-DB2348B68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34745"/>
              </p:ext>
            </p:extLst>
          </p:nvPr>
        </p:nvGraphicFramePr>
        <p:xfrm>
          <a:off x="506625" y="166092"/>
          <a:ext cx="11467070" cy="654362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733535">
                  <a:extLst>
                    <a:ext uri="{9D8B030D-6E8A-4147-A177-3AD203B41FA5}">
                      <a16:colId xmlns:a16="http://schemas.microsoft.com/office/drawing/2014/main" val="3091367105"/>
                    </a:ext>
                  </a:extLst>
                </a:gridCol>
                <a:gridCol w="5733535">
                  <a:extLst>
                    <a:ext uri="{9D8B030D-6E8A-4147-A177-3AD203B41FA5}">
                      <a16:colId xmlns:a16="http://schemas.microsoft.com/office/drawing/2014/main" val="3729143136"/>
                    </a:ext>
                  </a:extLst>
                </a:gridCol>
              </a:tblGrid>
              <a:tr h="60870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Degustar diversos alimentos (frutas);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Ter incentivo constante para ingestão de alimentos com sabores, odores e cores variadas, que proporcionem alimentação saudável e nutricional, não esquecendo da importância que a água tem para a saúde;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1624493314"/>
                  </a:ext>
                </a:extLst>
              </a:tr>
              <a:tr h="6364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Lavar as mãos;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Ajudar a guardar brinquedos;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Envolver-se no momento da troca.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marR="269875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Participar de práticas de sono, higiene pessoal, autocuidado e auto-organização, num movimento constante e progressivo de independência e autonomia.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295308253"/>
                  </a:ext>
                </a:extLst>
              </a:tr>
              <a:tr h="608708">
                <a:tc>
                  <a:txBody>
                    <a:bodyPr/>
                    <a:lstStyle/>
                    <a:p>
                      <a:pPr marR="322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Brincar de contar os meninos e meninas presentes na aula, faltantes, total de crianças.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Utilizar a contagem em diversas situações cotidianas: dos brinquedos, dos objetos, dos dedos das mãos, das peças, das datas, das idades, dos preços, sempre em contextos significativos,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3524313627"/>
                  </a:ext>
                </a:extLst>
              </a:tr>
              <a:tr h="584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kern="1200">
                          <a:solidFill>
                            <a:schemeClr val="tx1"/>
                          </a:solidFill>
                          <a:effectLst/>
                        </a:rPr>
                        <a:t>Seriar, classificar blocos lógicos ou diversos materiais de acordo com o tamanho.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Brincar de encaixar, empilhar, emparelhar, selecionar, classificar, fazer relações de correspondência entre brinquedos, objetos, elementos da natureza,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258244177"/>
                  </a:ext>
                </a:extLst>
              </a:tr>
              <a:tr h="500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kern="1200">
                          <a:solidFill>
                            <a:schemeClr val="tx1"/>
                          </a:solidFill>
                          <a:effectLst/>
                        </a:rPr>
                        <a:t>Trazer para a sala de aula panfletos, jornais para que percebam a função social da escrita.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Manusear e explorar material gráfico impresso como: livros, revistas, cartazes, letras, panfletos, jornais, embalagens de brinquedos e alimentos, catálogos de produtos,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900161734"/>
                  </a:ext>
                </a:extLst>
              </a:tr>
              <a:tr h="1013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kern="1200">
                          <a:solidFill>
                            <a:schemeClr val="tx1"/>
                          </a:solidFill>
                          <a:effectLst/>
                        </a:rPr>
                        <a:t>Brincadeiras de rodo cutia, trem de ferro, a menina que está na roda.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Participar de cantorias ouvindo e aprendendo canções de diversos estilos musicais e de diversas culturas (acalantos, folclóricas, infantis, clássicas, eruditas, instrumentais,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);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Participar de danças, brincadeiras e movimentos livres instigados por músicas de diferentes estilos (acalantos, folclóricas, infantis, clássicas, eruditas, instrumentais,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4010489864"/>
                  </a:ext>
                </a:extLst>
              </a:tr>
              <a:tr h="473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Brincar com objetos e brinquedos como jogos, telefone, relógios, teclados, dados, celulares, tablet, máquinas fotográficas...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303158990"/>
                  </a:ext>
                </a:extLst>
              </a:tr>
              <a:tr h="584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Brincar com massinha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Explorar elementos plásticos e produzir esculturas e brincadeiras utilizando massas de modelar, barro, argila, melecas; mingaus, areia, gesso,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2570264855"/>
                  </a:ext>
                </a:extLst>
              </a:tr>
              <a:tr h="581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Reconhecer cores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Explorar, conhecer, nomear e utilizar as cores primárias como também fazer misturas de diferentes cores produzindo diferentes tonalidades;</a:t>
                      </a:r>
                    </a:p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237156514"/>
                  </a:ext>
                </a:extLst>
              </a:tr>
              <a:tr h="9511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chemeClr val="tx1"/>
                          </a:solidFill>
                          <a:effectLst/>
                        </a:rPr>
                        <a:t>Escrever o seu nome e dos colegas e dos familiares.</a:t>
                      </a:r>
                      <a:endParaRPr lang="pt-BR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21.	Ter contato, reconhecer e gradativamente aprender a escrever o nome próprio para marcar suas produções, desenhos, produções artísticas, materiais e objetos pessoais, </a:t>
                      </a:r>
                      <a:r>
                        <a:rPr lang="pt-BR" sz="900" b="1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16.	Expressar-se e ter acolhidas, valorizadas, respeitadas e potencializadas suas curiosidades, dúvidas e questionamentos sobre a linguagem oral e escrita (como se fala, como se escreve, como se lê);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72" marR="19572" marT="0" marB="0"/>
                </a:tc>
                <a:extLst>
                  <a:ext uri="{0D108BD9-81ED-4DB2-BD59-A6C34878D82A}">
                    <a16:rowId xmlns:a16="http://schemas.microsoft.com/office/drawing/2014/main" val="4289236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95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</p:spPr>
      </p:sp>
      <p:pic>
        <p:nvPicPr>
          <p:cNvPr id="28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35000" y="0"/>
            <a:ext cx="4941720" cy="6804720"/>
          </a:xfrm>
          <a:prstGeom prst="rect">
            <a:avLst/>
          </a:prstGeom>
        </p:spPr>
      </p:pic>
      <p:pic>
        <p:nvPicPr>
          <p:cNvPr id="289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0440" y="7920"/>
            <a:ext cx="5152320" cy="6780960"/>
          </a:xfrm>
          <a:prstGeom prst="rect">
            <a:avLst/>
          </a:prstGeom>
        </p:spPr>
      </p:pic>
      <p:sp>
        <p:nvSpPr>
          <p:cNvPr id="290" name="CustomShape 2"/>
          <p:cNvSpPr/>
          <p:nvPr/>
        </p:nvSpPr>
        <p:spPr>
          <a:xfrm>
            <a:off x="756000" y="404280"/>
            <a:ext cx="3358080" cy="32594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>
                <a:solidFill>
                  <a:srgbClr val="FFFFFF"/>
                </a:solidFill>
                <a:latin typeface="Calibri"/>
              </a:rPr>
              <a:t>Desempaderamento </a:t>
            </a:r>
            <a:endParaRPr/>
          </a:p>
          <a:p>
            <a:pPr>
              <a:lnSpc>
                <a:spcPct val="100000"/>
              </a:lnSpc>
            </a:pPr>
            <a:r>
              <a:rPr lang="pt-BR" sz="2400">
                <a:solidFill>
                  <a:srgbClr val="FFFFFF"/>
                </a:solidFill>
                <a:latin typeface="Calibri"/>
              </a:rPr>
              <a:t>da infância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000">
                <a:solidFill>
                  <a:srgbClr val="FFFFFF"/>
                </a:solidFill>
                <a:latin typeface="Calibri"/>
              </a:rPr>
              <a:t>A escola como lugar de encontro com a natureza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>
                <a:solidFill>
                  <a:srgbClr val="FFFFFF"/>
                </a:solidFill>
                <a:latin typeface="Calibri"/>
              </a:rPr>
              <a:t>Prefácio: Léa Tiriba</a:t>
            </a:r>
            <a:endParaRPr/>
          </a:p>
          <a:p>
            <a:pPr>
              <a:lnSpc>
                <a:spcPct val="100000"/>
              </a:lnSpc>
            </a:pPr>
            <a:r>
              <a:rPr lang="pt-BR" sz="1200">
                <a:solidFill>
                  <a:srgbClr val="FFFFFF"/>
                </a:solidFill>
                <a:latin typeface="Calibri"/>
              </a:rPr>
              <a:t>Organização: Maria Isabel Almando de Barros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420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24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25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26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dirigidas e livres</a:t>
            </a:r>
            <a:endParaRPr/>
          </a:p>
        </p:txBody>
      </p:sp>
      <p:pic>
        <p:nvPicPr>
          <p:cNvPr id="22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9560" y="2848320"/>
            <a:ext cx="6715080" cy="3836880"/>
          </a:xfrm>
          <a:prstGeom prst="rect">
            <a:avLst/>
          </a:prstGeom>
        </p:spPr>
      </p:pic>
      <p:pic>
        <p:nvPicPr>
          <p:cNvPr id="22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065000" y="2850480"/>
            <a:ext cx="5116680" cy="38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30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31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32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concentradas e agitadas</a:t>
            </a:r>
            <a:endParaRPr/>
          </a:p>
        </p:txBody>
      </p:sp>
      <p:sp>
        <p:nvSpPr>
          <p:cNvPr id="233" name="CustomShape 5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</p:spPr>
      </p:sp>
      <p:pic>
        <p:nvPicPr>
          <p:cNvPr id="23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23840" y="2955960"/>
            <a:ext cx="4795920" cy="3586320"/>
          </a:xfrm>
          <a:prstGeom prst="rect">
            <a:avLst/>
          </a:prstGeom>
        </p:spPr>
      </p:pic>
      <p:pic>
        <p:nvPicPr>
          <p:cNvPr id="23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56200" y="2955960"/>
            <a:ext cx="4965480" cy="372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37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38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39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coletivas, grupais e individuais</a:t>
            </a:r>
            <a:endParaRPr/>
          </a:p>
        </p:txBody>
      </p:sp>
      <p:pic>
        <p:nvPicPr>
          <p:cNvPr id="240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67080" y="2845080"/>
            <a:ext cx="4649760" cy="3098520"/>
          </a:xfrm>
          <a:prstGeom prst="rect">
            <a:avLst/>
          </a:prstGeom>
        </p:spPr>
      </p:pic>
      <p:pic>
        <p:nvPicPr>
          <p:cNvPr id="241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17920" y="2850480"/>
            <a:ext cx="2907000" cy="3876480"/>
          </a:xfrm>
          <a:prstGeom prst="rect">
            <a:avLst/>
          </a:prstGeom>
        </p:spPr>
      </p:pic>
      <p:pic>
        <p:nvPicPr>
          <p:cNvPr id="242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53000" y="2976840"/>
            <a:ext cx="4113360" cy="25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44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45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46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em espaços internos e externos</a:t>
            </a:r>
            <a:endParaRPr/>
          </a:p>
        </p:txBody>
      </p:sp>
      <p:pic>
        <p:nvPicPr>
          <p:cNvPr id="24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700240" y="2862360"/>
            <a:ext cx="5714280" cy="3809160"/>
          </a:xfrm>
          <a:prstGeom prst="rect">
            <a:avLst/>
          </a:prstGeom>
        </p:spPr>
      </p:pic>
      <p:pic>
        <p:nvPicPr>
          <p:cNvPr id="24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71680" y="2862360"/>
            <a:ext cx="4909680" cy="36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51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52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cotidianas, esporádicas e pontuais</a:t>
            </a:r>
            <a:endParaRPr/>
          </a:p>
        </p:txBody>
      </p:sp>
      <p:pic>
        <p:nvPicPr>
          <p:cNvPr id="25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36200" y="2828880"/>
            <a:ext cx="5811120" cy="38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7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55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56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57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cotidianas, esporádicas e pontuais</a:t>
            </a:r>
            <a:endParaRPr/>
          </a:p>
        </p:txBody>
      </p:sp>
      <p:pic>
        <p:nvPicPr>
          <p:cNvPr id="25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66360" y="2957760"/>
            <a:ext cx="7776360" cy="36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60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61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planejar levar em consideração o equilíbrio:</a:t>
            </a:r>
            <a:endParaRPr/>
          </a:p>
        </p:txBody>
      </p:sp>
      <p:sp>
        <p:nvSpPr>
          <p:cNvPr id="262" name="CustomShape 4"/>
          <p:cNvSpPr/>
          <p:nvPr/>
        </p:nvSpPr>
        <p:spPr>
          <a:xfrm>
            <a:off x="571680" y="2142720"/>
            <a:ext cx="11051280" cy="69948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>
                <a:solidFill>
                  <a:srgbClr val="000000"/>
                </a:solidFill>
                <a:latin typeface="Calibri"/>
              </a:rPr>
              <a:t>Experiências cotidianas, esporádicas e pontuais</a:t>
            </a:r>
            <a:endParaRPr/>
          </a:p>
        </p:txBody>
      </p:sp>
      <p:pic>
        <p:nvPicPr>
          <p:cNvPr id="26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06600" y="2850480"/>
            <a:ext cx="5361840" cy="39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7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571680" y="439560"/>
            <a:ext cx="11253600" cy="638640"/>
          </a:xfrm>
          <a:prstGeom prst="rect">
            <a:avLst/>
          </a:prstGeom>
          <a:solidFill>
            <a:srgbClr val="C5E0B4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000000"/>
                </a:solidFill>
                <a:latin typeface="Calibri"/>
              </a:rPr>
              <a:t>FORMAÇÃO DE PROFESSORES DA EDUCAÇÃO INFANTIL</a:t>
            </a:r>
            <a:endParaRPr/>
          </a:p>
        </p:txBody>
      </p:sp>
      <p:sp>
        <p:nvSpPr>
          <p:cNvPr id="269" name="CustomShape 2"/>
          <p:cNvSpPr/>
          <p:nvPr/>
        </p:nvSpPr>
        <p:spPr>
          <a:xfrm>
            <a:off x="9572040" y="4767120"/>
            <a:ext cx="1342080" cy="364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>
                <a:solidFill>
                  <a:srgbClr val="FFFFFF"/>
                </a:solidFill>
                <a:latin typeface="Calibri"/>
              </a:rPr>
              <a:t>Conhecer-se</a:t>
            </a:r>
            <a:endParaRPr/>
          </a:p>
        </p:txBody>
      </p:sp>
      <p:sp>
        <p:nvSpPr>
          <p:cNvPr id="270" name="CustomShape 3"/>
          <p:cNvSpPr/>
          <p:nvPr/>
        </p:nvSpPr>
        <p:spPr>
          <a:xfrm>
            <a:off x="571680" y="1296360"/>
            <a:ext cx="11051280" cy="63864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>
                <a:solidFill>
                  <a:srgbClr val="FF0000"/>
                </a:solidFill>
                <a:latin typeface="Calibri"/>
              </a:rPr>
              <a:t>Na hora de documentar levar em consideração:</a:t>
            </a:r>
            <a:endParaRPr/>
          </a:p>
        </p:txBody>
      </p:sp>
      <p:sp>
        <p:nvSpPr>
          <p:cNvPr id="271" name="CustomShape 4"/>
          <p:cNvSpPr/>
          <p:nvPr/>
        </p:nvSpPr>
        <p:spPr>
          <a:xfrm>
            <a:off x="571680" y="2142720"/>
            <a:ext cx="11051280" cy="4204800"/>
          </a:xfrm>
          <a:prstGeom prst="rect">
            <a:avLst/>
          </a:prstGeom>
          <a:solidFill>
            <a:srgbClr val="FFF2CC"/>
          </a:solidFill>
        </p:spPr>
        <p:txBody>
          <a:bodyPr lIns="90000" tIns="45000" rIns="90000" bIns="45000"/>
          <a:lstStyle/>
          <a:p>
            <a:pPr marL="914400" indent="-914400" algn="just">
              <a:lnSpc>
                <a:spcPct val="100000"/>
              </a:lnSpc>
              <a:buFont typeface="+mj-lt"/>
              <a:buAutoNum type="arabicPeriod"/>
            </a:pPr>
            <a:r>
              <a:rPr lang="pt-BR" sz="5400" dirty="0">
                <a:solidFill>
                  <a:srgbClr val="000000"/>
                </a:solidFill>
                <a:latin typeface="Calibri"/>
              </a:rPr>
              <a:t>Os direitos de aprendizagem</a:t>
            </a:r>
            <a:endParaRPr dirty="0"/>
          </a:p>
          <a:p>
            <a:pPr marL="914400" indent="-914400" algn="just">
              <a:lnSpc>
                <a:spcPct val="100000"/>
              </a:lnSpc>
              <a:buFont typeface="+mj-lt"/>
              <a:buAutoNum type="arabicPeriod"/>
            </a:pPr>
            <a:r>
              <a:rPr lang="pt-BR" sz="5400" dirty="0">
                <a:solidFill>
                  <a:srgbClr val="000000"/>
                </a:solidFill>
                <a:latin typeface="Calibri"/>
              </a:rPr>
              <a:t>As experiências</a:t>
            </a:r>
            <a:endParaRPr dirty="0"/>
          </a:p>
          <a:p>
            <a:pPr marL="914400" indent="-914400" algn="just">
              <a:lnSpc>
                <a:spcPct val="100000"/>
              </a:lnSpc>
              <a:buFont typeface="+mj-lt"/>
              <a:buAutoNum type="arabicPeriod"/>
            </a:pPr>
            <a:r>
              <a:rPr lang="pt-BR" sz="5400" dirty="0">
                <a:solidFill>
                  <a:srgbClr val="000000"/>
                </a:solidFill>
                <a:latin typeface="Calibri"/>
              </a:rPr>
              <a:t>As capacidades desenvolvidas das crianças: linguísticas, motoras, sociais, afetivas, etc.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22152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3499</Words>
  <Application>Microsoft Office PowerPoint</Application>
  <PresentationFormat>Widescreen</PresentationFormat>
  <Paragraphs>313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Claudia</dc:creator>
  <cp:lastModifiedBy>Claudia</cp:lastModifiedBy>
  <cp:revision>4</cp:revision>
  <dcterms:created xsi:type="dcterms:W3CDTF">2018-06-28T04:03:33Z</dcterms:created>
  <dcterms:modified xsi:type="dcterms:W3CDTF">2018-06-28T04:38:12Z</dcterms:modified>
</cp:coreProperties>
</file>