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9" r:id="rId5"/>
    <p:sldId id="271" r:id="rId6"/>
    <p:sldId id="265" r:id="rId7"/>
    <p:sldId id="272" r:id="rId8"/>
    <p:sldId id="273" r:id="rId9"/>
    <p:sldId id="259" r:id="rId10"/>
    <p:sldId id="261" r:id="rId11"/>
    <p:sldId id="262" r:id="rId12"/>
    <p:sldId id="266" r:id="rId13"/>
    <p:sldId id="264" r:id="rId14"/>
    <p:sldId id="267" r:id="rId15"/>
    <p:sldId id="274" r:id="rId16"/>
    <p:sldId id="275" r:id="rId17"/>
    <p:sldId id="276" r:id="rId18"/>
    <p:sldId id="263" r:id="rId19"/>
    <p:sldId id="268" r:id="rId20"/>
  </p:sldIdLst>
  <p:sldSz cx="12192000" cy="7315200"/>
  <p:notesSz cx="7099300" cy="10234613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6C1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2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97187"/>
            <a:ext cx="9144000" cy="254677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42174"/>
            <a:ext cx="9144000" cy="176614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08E17-EF53-4194-8ED7-10CEEEA1F9A6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EAE2A-66F0-4F87-82CA-05F1179B06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1370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828A6-F44B-44A6-8A1A-96FC1166B48D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60DD3-1A9B-4501-BDEE-2DE72D2E914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1683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89467"/>
            <a:ext cx="2628900" cy="619929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89467"/>
            <a:ext cx="7734300" cy="619929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43D47-E53D-43E6-A9C0-434AC1B7E57F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A8CD3-896D-4F9E-96C9-F6762DABDBC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483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31F6C-9F3F-490A-9BCC-75ED841C3319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955DD-2333-46B3-9276-05A12366A92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4758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823721"/>
            <a:ext cx="10515600" cy="304291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895428"/>
            <a:ext cx="10515600" cy="16001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E924-CE2F-4F01-81AE-556CFEF86136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E66E8-803E-45F9-9786-4C83C69CAD7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2069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47333"/>
            <a:ext cx="5181600" cy="464142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947333"/>
            <a:ext cx="5181600" cy="464142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98AEC-2FBC-454B-868D-B2F275034096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B4ABE-8587-4F53-BE10-44B1B825D33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0870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89467"/>
            <a:ext cx="10515600" cy="1413934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793241"/>
            <a:ext cx="5157787" cy="8788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672080"/>
            <a:ext cx="5157787" cy="393022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93241"/>
            <a:ext cx="5183188" cy="8788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672080"/>
            <a:ext cx="5183188" cy="393022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EA4B8-CF38-4227-9B72-482F1E0390B1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77BF0-148A-4C9D-93FE-C3932CE289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2246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93AE7-1131-4E26-ADE9-C1B0FB4D1A43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B04B9-07FD-42D2-9B8E-F5ED37CBF3D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661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98456-97BB-4C2D-8932-56BBEE0AA6C6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62784-69DB-4E2D-868F-2D4F490691E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2285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87680"/>
            <a:ext cx="3932237" cy="17068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53254"/>
            <a:ext cx="6172200" cy="51985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194560"/>
            <a:ext cx="3932237" cy="40656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0BCC7-5991-472A-848D-19EF232C0832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E9F19-11FE-40A1-9929-DEBEF3DCFEF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24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87680"/>
            <a:ext cx="3932237" cy="17068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053254"/>
            <a:ext cx="6172200" cy="519853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194560"/>
            <a:ext cx="3932237" cy="40656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EF984-64D5-4AFB-85FA-2877BC7A84E6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5FF93-25F4-4594-9206-FE9D903B53E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9091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88938"/>
            <a:ext cx="105156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  <a:endParaRPr lang="en-US" altLang="pt-BR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947863"/>
            <a:ext cx="10515600" cy="464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  <a:endParaRPr lang="en-US" altLang="pt-BR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780213"/>
            <a:ext cx="2743200" cy="388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E09B8B-7525-4E6E-A2E6-CDC96B397450}" type="datetimeFigureOut">
              <a:rPr lang="pt-BR"/>
              <a:pPr>
                <a:defRPr/>
              </a:pPr>
              <a:t>18/02/2019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780213"/>
            <a:ext cx="4114800" cy="388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780213"/>
            <a:ext cx="2743200" cy="388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3A9401-AEAA-44EF-9AB2-C22CDF01BF8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Shape 1"/>
          <p:cNvSpPr txBox="1"/>
          <p:nvPr/>
        </p:nvSpPr>
        <p:spPr>
          <a:xfrm>
            <a:off x="1243584" y="1220591"/>
            <a:ext cx="9704832" cy="43844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pt-BR" sz="4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Cadastro de Atividades Econômicas</a:t>
            </a:r>
          </a:p>
          <a:p>
            <a:pPr algn="ctr"/>
            <a:r>
              <a:rPr lang="pt-BR" sz="4400" b="1" dirty="0">
                <a:solidFill>
                  <a:srgbClr val="002060"/>
                </a:solidFill>
                <a:latin typeface="Calibri" panose="020F0502020204030204" pitchFamily="34" charset="0"/>
              </a:rPr>
              <a:t>d</a:t>
            </a:r>
            <a:r>
              <a:rPr lang="pt-BR" sz="4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 Pessoa Física (CAEPF)</a:t>
            </a:r>
            <a:endParaRPr lang="pt-BR" sz="4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OBRIGATORIEDADE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565466" y="1565910"/>
            <a:ext cx="1107999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São obrigados à inscrição no CAEPF as pessoas físicas que desenvolverem atividade econômica como:</a:t>
            </a:r>
          </a:p>
          <a:p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... Continuação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2. </a:t>
            </a:r>
            <a:r>
              <a:rPr lang="pt-BR" sz="26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Segurado Especial, conforme definido na Lei nº 8.212/1990</a:t>
            </a:r>
            <a:endParaRPr lang="pt-BR" sz="26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6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pt-BR" sz="2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3. </a:t>
            </a:r>
            <a:r>
              <a:rPr lang="pt-BR" sz="2600" b="1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Equiparado à empresa desobrigado da inscrição no CNPJ e que não se enquadre nos itens anteriores</a:t>
            </a:r>
            <a:r>
              <a:rPr lang="pt-BR" sz="2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401604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DA QUANTIDADE DE INSCRIÇÕES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17628" y="1193187"/>
            <a:ext cx="109437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 pessoa física poderá ter mais de uma inscrição no CAEPF: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no caso de atividade de natureza rural, a PF obrigada à inscrição no CAEPF deverá gerar uma inscrição para cada imóvel rural em que exerça atividade econômica;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</a:rPr>
              <a:t>no </a:t>
            </a:r>
            <a:r>
              <a:rPr lang="pt-BR" sz="2400" b="1" dirty="0">
                <a:solidFill>
                  <a:srgbClr val="002060"/>
                </a:solidFill>
              </a:rPr>
              <a:t>caso de atividade de natureza urbana</a:t>
            </a:r>
            <a:r>
              <a:rPr lang="pt-BR" sz="2400" b="1" dirty="0" smtClean="0">
                <a:solidFill>
                  <a:srgbClr val="002060"/>
                </a:solidFill>
              </a:rPr>
              <a:t>, a pessoa física obrigada à inscrição no CAEPF deverá gerar uma inscrição para cada estabelecimento em que exerça atividade econômica, desde que mantenha empregado vinculado a cada um deles;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 PF obrigada, na condição de segurado especial, poderá efetuar mais de uma inscrição no CAEPF, desde que a área total dos imóveis rurais inscritos não seja superior a 4 (quatro) módulos fiscais;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98263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DA QUANTIDADE DE INSCRIÇÕES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640825" y="1203697"/>
            <a:ext cx="1090171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pt-BR" sz="2400" b="1" dirty="0">
                <a:solidFill>
                  <a:srgbClr val="002060"/>
                </a:solidFill>
              </a:rPr>
              <a:t>2. Para cada inscrição no CAEPF, será admitida a vinculação de apenas um número no Cadastro de Pessoas Físicas (CPF).</a:t>
            </a:r>
          </a:p>
          <a:p>
            <a:r>
              <a:rPr lang="pt-BR" sz="2400" b="1" dirty="0">
                <a:solidFill>
                  <a:srgbClr val="002060"/>
                </a:solidFill>
              </a:rPr>
              <a:t>Ao fazer a migração  de uma matrícula CEI que estiver vinculada a dois CPFs, este CEI ficará vinculado ao CAEPF do primeiro possuidor que migrá-la. </a:t>
            </a:r>
            <a:endParaRPr lang="pt-BR" sz="2400" b="1" dirty="0">
              <a:solidFill>
                <a:srgbClr val="FF0000"/>
              </a:solidFill>
            </a:endParaRPr>
          </a:p>
          <a:p>
            <a:endParaRPr lang="pt-BR" sz="2400" b="1" dirty="0">
              <a:solidFill>
                <a:srgbClr val="002060"/>
              </a:solidFill>
            </a:endParaRPr>
          </a:p>
          <a:p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3. A inscrição no CAEPF pode ter mais de um código da Classificação Nacional de Atividades Econômicas (CNAE) vinculado, sem prejuízo do constante no item 1.</a:t>
            </a: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No caso de haver inclusão ou alteração de código na CNAE, a inscrição no CAEPF deve ser alterada.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5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TITULAR FALECIDO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60363" y="671006"/>
            <a:ext cx="109223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NÃO deve ser feita inscrição no CAEPF para pessoa que esteja com o CPF na situação “Titular Falecido”, ou que, comprovadamente esteja falecido.</a:t>
            </a:r>
          </a:p>
          <a:p>
            <a:pPr algn="just"/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400" b="1" dirty="0" smtClean="0">
                <a:solidFill>
                  <a:srgbClr val="002060"/>
                </a:solidFill>
              </a:rPr>
              <a:t>Neste caso deverá ser feito um novo CAEPF em nome do sucessor legítimo ou testamentário, caso este continue a atividade econômica ou inicie nova atividade na propriedade. (art. 16 da IN RFB nº 1.828/2018)</a:t>
            </a:r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-78827" y="3262605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PRODUTOR COM VÁRIAS ÁREAS NO MESMO MUNICÍPIO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30510" y="3832805"/>
            <a:ext cx="109223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Deverá ser emitida uma inscrição CAEPF para cada propriedade rural de um mesmo produtor, ainda que situadas no âmbito do mesmo município.</a:t>
            </a:r>
          </a:p>
          <a:p>
            <a:pPr algn="just"/>
            <a:endParaRPr lang="pt-BR" sz="2400" b="1" dirty="0">
              <a:solidFill>
                <a:srgbClr val="002060"/>
              </a:solidFill>
            </a:endParaRPr>
          </a:p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É importante ressaltar que o CAEPF não traz um conceito novo de propriedade rural. O cadastro é direcionado às pessoas físicas elencadas no art. 4º da IN RFB nº 1.</a:t>
            </a:r>
            <a:r>
              <a:rPr lang="pt-BR" sz="2400" b="1" dirty="0" smtClean="0">
                <a:solidFill>
                  <a:srgbClr val="002060"/>
                </a:solidFill>
              </a:rPr>
              <a:t>828/2018, que por sua vez, podem exercer atividades de natureza urbana ou rural.</a:t>
            </a:r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77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PARCEIRO, MEEIRO, ARRENDATÁRIO, COMODATÁRIO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512914" y="2005820"/>
            <a:ext cx="109223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Deverá ser atribuído um número de inscrição no CAEPF para cada contrato com o produtor rural, parceiro, meeiro, arrendatário ou comodatário, independente da inscrição do proprietário.</a:t>
            </a:r>
          </a:p>
          <a:p>
            <a:pPr algn="just"/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337322"/>
              </p:ext>
            </p:extLst>
          </p:nvPr>
        </p:nvGraphicFramePr>
        <p:xfrm>
          <a:off x="5163207" y="3231932"/>
          <a:ext cx="2623663" cy="2496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Imagem de bitmap" r:id="rId4" imgW="2723810" imgH="2591162" progId="Paint.Picture">
                  <p:embed/>
                </p:oleObj>
              </mc:Choice>
              <mc:Fallback>
                <p:oleObj name="Imagem de bitmap" r:id="rId4" imgW="2723810" imgH="259116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3207" y="3231932"/>
                        <a:ext cx="2623663" cy="2496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789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smtClean="0">
                <a:solidFill>
                  <a:schemeClr val="bg1"/>
                </a:solidFill>
              </a:rPr>
              <a:t>PARALISAÇÃO DA INSCRIÇÃO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61872" y="1371600"/>
            <a:ext cx="8842248" cy="3505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99000"/>
              </a:lnSpc>
              <a:buClrTx/>
              <a:buFont typeface="Wingdings" panose="05000000000000000000" pitchFamily="2" charset="2"/>
              <a:buChar char="Ø"/>
            </a:pPr>
            <a:r>
              <a:rPr lang="pt-BR" altLang="pt-BR" sz="2800" b="1" dirty="0">
                <a:solidFill>
                  <a:srgbClr val="002060"/>
                </a:solidFill>
              </a:rPr>
              <a:t>A inscrição no CAEPF será enquadrada na situação paralisada a partir do momento em que a pessoa física informar à RFB que houve a interrupção temporária de sua atividade econômica.</a:t>
            </a:r>
          </a:p>
          <a:p>
            <a:pPr marL="342900" indent="-342900" algn="just">
              <a:lnSpc>
                <a:spcPct val="99000"/>
              </a:lnSpc>
              <a:buClrTx/>
              <a:buFont typeface="Wingdings" panose="05000000000000000000" pitchFamily="2" charset="2"/>
              <a:buChar char="Ø"/>
            </a:pPr>
            <a:endParaRPr lang="pt-BR" altLang="pt-BR" sz="2800" b="1" dirty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99000"/>
              </a:lnSpc>
              <a:buClrTx/>
              <a:buFont typeface="Wingdings" panose="05000000000000000000" pitchFamily="2" charset="2"/>
              <a:buChar char="Ø"/>
            </a:pPr>
            <a:r>
              <a:rPr lang="pt-BR" altLang="pt-BR" sz="2800" b="1" dirty="0">
                <a:solidFill>
                  <a:srgbClr val="002060"/>
                </a:solidFill>
              </a:rPr>
              <a:t>A inscrição retornará à situação ativa a partir do momento em que a pessoa física informar à RFB que houve o reinício do exercício da atividade econômica.</a:t>
            </a:r>
          </a:p>
        </p:txBody>
      </p:sp>
    </p:spTree>
    <p:extLst>
      <p:ext uri="{BB962C8B-B14F-4D97-AF65-F5344CB8AC3E}">
        <p14:creationId xmlns:p14="http://schemas.microsoft.com/office/powerpoint/2010/main" val="3728777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</a:rPr>
              <a:t>SITUAÇÕES POSSÍVEIS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307592" y="841248"/>
            <a:ext cx="88422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b="1" dirty="0">
                <a:solidFill>
                  <a:srgbClr val="002060"/>
                </a:solidFill>
              </a:rPr>
              <a:t>SITUAÇÃO 01 – Nunca utilizou o </a:t>
            </a:r>
            <a:r>
              <a:rPr lang="pt-BR" b="1" dirty="0" err="1">
                <a:solidFill>
                  <a:srgbClr val="002060"/>
                </a:solidFill>
              </a:rPr>
              <a:t>eSocial</a:t>
            </a:r>
            <a:r>
              <a:rPr lang="pt-BR" b="1" dirty="0">
                <a:solidFill>
                  <a:srgbClr val="002060"/>
                </a:solidFill>
              </a:rPr>
              <a:t>, mas já possui CAEPF de Segurado </a:t>
            </a:r>
            <a:r>
              <a:rPr lang="pt-BR" b="1" dirty="0" smtClean="0">
                <a:solidFill>
                  <a:srgbClr val="002060"/>
                </a:solidFill>
              </a:rPr>
              <a:t>Especial</a:t>
            </a:r>
          </a:p>
          <a:p>
            <a:pPr algn="just"/>
            <a:endParaRPr lang="pt-BR" dirty="0">
              <a:solidFill>
                <a:srgbClr val="002060"/>
              </a:solidFill>
            </a:endParaRPr>
          </a:p>
          <a:p>
            <a:pPr algn="just"/>
            <a:r>
              <a:rPr lang="pt-BR" dirty="0">
                <a:solidFill>
                  <a:srgbClr val="002060"/>
                </a:solidFill>
              </a:rPr>
              <a:t>O acesso ao </a:t>
            </a:r>
            <a:r>
              <a:rPr lang="pt-BR" dirty="0" err="1">
                <a:solidFill>
                  <a:srgbClr val="002060"/>
                </a:solidFill>
              </a:rPr>
              <a:t>eSocial</a:t>
            </a:r>
            <a:r>
              <a:rPr lang="pt-BR" dirty="0">
                <a:solidFill>
                  <a:srgbClr val="002060"/>
                </a:solidFill>
              </a:rPr>
              <a:t> Web é feito por meio de Certificado Digital ou por meio de código de acesso gerado no próprio sistema (clique em “Primeiro Acesso?” na tela de </a:t>
            </a:r>
            <a:r>
              <a:rPr lang="pt-BR" dirty="0" err="1">
                <a:solidFill>
                  <a:srgbClr val="002060"/>
                </a:solidFill>
              </a:rPr>
              <a:t>login</a:t>
            </a:r>
            <a:r>
              <a:rPr lang="pt-BR" dirty="0">
                <a:solidFill>
                  <a:srgbClr val="002060"/>
                </a:solidFill>
              </a:rPr>
              <a:t>). Ao acessar o </a:t>
            </a:r>
            <a:r>
              <a:rPr lang="pt-BR" dirty="0" err="1">
                <a:solidFill>
                  <a:srgbClr val="002060"/>
                </a:solidFill>
              </a:rPr>
              <a:t>eSocial</a:t>
            </a:r>
            <a:r>
              <a:rPr lang="pt-BR" dirty="0">
                <a:solidFill>
                  <a:srgbClr val="002060"/>
                </a:solidFill>
              </a:rPr>
              <a:t> Web, o usuário será direcionado para a tela de cadastramento e apresentará os dados recuperados do CAEPF. Os demais deverão ser preenchidos pelo usuário</a:t>
            </a:r>
            <a:r>
              <a:rPr lang="pt-BR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pt-BR" dirty="0">
              <a:solidFill>
                <a:srgbClr val="002060"/>
              </a:solidFill>
            </a:endParaRPr>
          </a:p>
          <a:p>
            <a:pPr algn="just"/>
            <a:r>
              <a:rPr lang="pt-BR" b="1" dirty="0">
                <a:solidFill>
                  <a:srgbClr val="002060"/>
                </a:solidFill>
              </a:rPr>
              <a:t>SITUAÇÃO 02 – Nunca utilizou o </a:t>
            </a:r>
            <a:r>
              <a:rPr lang="pt-BR" b="1" dirty="0" err="1">
                <a:solidFill>
                  <a:srgbClr val="002060"/>
                </a:solidFill>
              </a:rPr>
              <a:t>eSocial</a:t>
            </a:r>
            <a:r>
              <a:rPr lang="pt-BR" b="1" dirty="0">
                <a:solidFill>
                  <a:srgbClr val="002060"/>
                </a:solidFill>
              </a:rPr>
              <a:t> e não possui </a:t>
            </a:r>
            <a:r>
              <a:rPr lang="pt-BR" b="1" dirty="0" smtClean="0">
                <a:solidFill>
                  <a:srgbClr val="002060"/>
                </a:solidFill>
              </a:rPr>
              <a:t>CAEPF</a:t>
            </a:r>
          </a:p>
          <a:p>
            <a:pPr algn="just"/>
            <a:endParaRPr lang="pt-BR" dirty="0">
              <a:solidFill>
                <a:srgbClr val="002060"/>
              </a:solidFill>
            </a:endParaRPr>
          </a:p>
          <a:p>
            <a:pPr algn="just"/>
            <a:r>
              <a:rPr lang="pt-BR" dirty="0">
                <a:solidFill>
                  <a:srgbClr val="002060"/>
                </a:solidFill>
              </a:rPr>
              <a:t>O Segurado Especial deverá fazer previamente seu cadastro no sistema CAEPF (pelo e-CAC), conforme orientado acima, e depois acessar o </a:t>
            </a:r>
            <a:r>
              <a:rPr lang="pt-BR" dirty="0" err="1">
                <a:solidFill>
                  <a:srgbClr val="002060"/>
                </a:solidFill>
              </a:rPr>
              <a:t>eSocial</a:t>
            </a:r>
            <a:r>
              <a:rPr lang="pt-BR" dirty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pt-BR" dirty="0">
                <a:solidFill>
                  <a:srgbClr val="002060"/>
                </a:solidFill>
              </a:rPr>
              <a:t>Contudo, se não possuir Certificado Digital e também não conseguir gerar Código de Acesso no e-CAC (por não possuir recibos da Declaração do Imposto de Renda – DIRPF), poderá gerar um código de acesso no </a:t>
            </a:r>
            <a:r>
              <a:rPr lang="pt-BR" dirty="0" err="1">
                <a:solidFill>
                  <a:srgbClr val="002060"/>
                </a:solidFill>
              </a:rPr>
              <a:t>eSocial</a:t>
            </a:r>
            <a:r>
              <a:rPr lang="pt-BR" dirty="0">
                <a:solidFill>
                  <a:srgbClr val="002060"/>
                </a:solidFill>
              </a:rPr>
              <a:t> com seu título de eleitor. Após o </a:t>
            </a:r>
            <a:r>
              <a:rPr lang="pt-BR" dirty="0" err="1">
                <a:solidFill>
                  <a:srgbClr val="002060"/>
                </a:solidFill>
              </a:rPr>
              <a:t>login</a:t>
            </a:r>
            <a:r>
              <a:rPr lang="pt-BR" dirty="0">
                <a:solidFill>
                  <a:srgbClr val="002060"/>
                </a:solidFill>
              </a:rPr>
              <a:t> no </a:t>
            </a:r>
            <a:r>
              <a:rPr lang="pt-BR" dirty="0" err="1">
                <a:solidFill>
                  <a:srgbClr val="002060"/>
                </a:solidFill>
              </a:rPr>
              <a:t>eSocial</a:t>
            </a:r>
            <a:r>
              <a:rPr lang="pt-BR" dirty="0">
                <a:solidFill>
                  <a:srgbClr val="002060"/>
                </a:solidFill>
              </a:rPr>
              <a:t>, deverá realizar normalmente o cadastro de Empregador/Contribuinte, informando os dados solicitados na tela.</a:t>
            </a:r>
          </a:p>
          <a:p>
            <a:pPr algn="just"/>
            <a:r>
              <a:rPr lang="pt-BR" dirty="0">
                <a:solidFill>
                  <a:srgbClr val="002060"/>
                </a:solidFill>
              </a:rPr>
              <a:t>Após salvar, deverá acessar o menu “Empregador/Contribuinte” ---&gt; “Acesso ao Sistema CAEPF” para ser direcionado para o sistema da Receita e cadastrar seu CAEPF de Segurado Especial</a:t>
            </a:r>
            <a:endParaRPr lang="pt-BR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5407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</a:rPr>
              <a:t>SITUAÇÕES POSSÍVEIS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61872" y="1371600"/>
            <a:ext cx="88422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dirty="0">
                <a:solidFill>
                  <a:srgbClr val="002060"/>
                </a:solidFill>
              </a:rPr>
              <a:t>SITUAÇÃO 03 – Já utilizou o </a:t>
            </a:r>
            <a:r>
              <a:rPr lang="pt-BR" sz="2000" b="1" dirty="0" err="1">
                <a:solidFill>
                  <a:srgbClr val="002060"/>
                </a:solidFill>
              </a:rPr>
              <a:t>eSocial</a:t>
            </a:r>
            <a:r>
              <a:rPr lang="pt-BR" sz="2000" b="1" dirty="0">
                <a:solidFill>
                  <a:srgbClr val="002060"/>
                </a:solidFill>
              </a:rPr>
              <a:t> como Empregador Doméstico e não possui CAEPF</a:t>
            </a:r>
            <a:endParaRPr lang="pt-BR" sz="2000" dirty="0">
              <a:solidFill>
                <a:srgbClr val="002060"/>
              </a:solidFill>
            </a:endParaRPr>
          </a:p>
          <a:p>
            <a:pPr algn="just"/>
            <a:r>
              <a:rPr lang="pt-BR" sz="2000" dirty="0">
                <a:solidFill>
                  <a:srgbClr val="002060"/>
                </a:solidFill>
              </a:rPr>
              <a:t>Nesses casos, o empregador já está cadastrado no </a:t>
            </a:r>
            <a:r>
              <a:rPr lang="pt-BR" sz="2000" dirty="0" err="1">
                <a:solidFill>
                  <a:srgbClr val="002060"/>
                </a:solidFill>
              </a:rPr>
              <a:t>eSocial</a:t>
            </a:r>
            <a:r>
              <a:rPr lang="pt-BR" sz="2000" dirty="0">
                <a:solidFill>
                  <a:srgbClr val="002060"/>
                </a:solidFill>
              </a:rPr>
              <a:t> e deverá apenas utilizar o menu “Empregador/Contribuinte” ---&gt; “Acesso ao Sistema CAEPF” para acessar a página da Receita para realizar o cadastro do CAEPF.</a:t>
            </a:r>
          </a:p>
          <a:p>
            <a:pPr algn="just"/>
            <a:endParaRPr lang="pt-BR" sz="2000" b="1" dirty="0" smtClean="0">
              <a:solidFill>
                <a:srgbClr val="002060"/>
              </a:solidFill>
            </a:endParaRPr>
          </a:p>
          <a:p>
            <a:pPr algn="just"/>
            <a:r>
              <a:rPr lang="pt-BR" sz="2000" b="1" dirty="0" smtClean="0">
                <a:solidFill>
                  <a:srgbClr val="002060"/>
                </a:solidFill>
              </a:rPr>
              <a:t>SITUAÇÃO </a:t>
            </a:r>
            <a:r>
              <a:rPr lang="pt-BR" sz="2000" b="1" dirty="0">
                <a:solidFill>
                  <a:srgbClr val="002060"/>
                </a:solidFill>
              </a:rPr>
              <a:t>04 – Já utilizou o </a:t>
            </a:r>
            <a:r>
              <a:rPr lang="pt-BR" sz="2000" b="1" dirty="0" err="1">
                <a:solidFill>
                  <a:srgbClr val="002060"/>
                </a:solidFill>
              </a:rPr>
              <a:t>eSocial</a:t>
            </a:r>
            <a:r>
              <a:rPr lang="pt-BR" sz="2000" b="1" dirty="0">
                <a:solidFill>
                  <a:srgbClr val="002060"/>
                </a:solidFill>
              </a:rPr>
              <a:t> como Empregador Doméstico e já possui CAEPF de Segurado Especial</a:t>
            </a:r>
            <a:endParaRPr lang="pt-BR" sz="2000" dirty="0">
              <a:solidFill>
                <a:srgbClr val="002060"/>
              </a:solidFill>
            </a:endParaRPr>
          </a:p>
          <a:p>
            <a:pPr algn="just"/>
            <a:r>
              <a:rPr lang="pt-BR" sz="2000" dirty="0">
                <a:solidFill>
                  <a:srgbClr val="002060"/>
                </a:solidFill>
              </a:rPr>
              <a:t>Nessa etapa, não será necessário realizar nenhum procedimento dentro do portal do </a:t>
            </a:r>
            <a:r>
              <a:rPr lang="pt-BR" sz="2000" dirty="0" err="1">
                <a:solidFill>
                  <a:srgbClr val="002060"/>
                </a:solidFill>
              </a:rPr>
              <a:t>eSocial</a:t>
            </a:r>
            <a:r>
              <a:rPr lang="pt-BR" sz="2000" dirty="0" smtClean="0">
                <a:solidFill>
                  <a:srgbClr val="002060"/>
                </a:solidFill>
              </a:rPr>
              <a:t>.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517648" y="5189327"/>
            <a:ext cx="6096000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pt-BR" dirty="0">
                <a:solidFill>
                  <a:srgbClr val="002060"/>
                </a:solidFill>
              </a:rPr>
              <a:t>Em qualquer dos casos acima, o usuário deverá aguardar a próxima etapa do cronograma do </a:t>
            </a:r>
            <a:r>
              <a:rPr lang="pt-BR" dirty="0" err="1">
                <a:solidFill>
                  <a:srgbClr val="002060"/>
                </a:solidFill>
              </a:rPr>
              <a:t>eSocial</a:t>
            </a:r>
            <a:r>
              <a:rPr lang="pt-BR" dirty="0">
                <a:solidFill>
                  <a:srgbClr val="002060"/>
                </a:solidFill>
              </a:rPr>
              <a:t> para cadastrar seus trabalhadores, se possuir.</a:t>
            </a:r>
            <a:endParaRPr lang="pt-B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5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583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LEGISLAÇÃO APLICADA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21752" y="1192774"/>
            <a:ext cx="106870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>
                <a:solidFill>
                  <a:srgbClr val="FF6600"/>
                </a:solidFill>
              </a:rPr>
              <a:t>Decreto nº 3.048/1999 –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Aprova o Regulamento da Previdência Social, e dá outras providências.</a:t>
            </a: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000" b="1" dirty="0">
                <a:solidFill>
                  <a:srgbClr val="FF6600"/>
                </a:solidFill>
              </a:rPr>
              <a:t>Lei nº 8.212/1991 –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Dispõe sobre a organização da Seguridade Social, institui Plano de Custeio, e dá outras providências.</a:t>
            </a: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000" b="1" dirty="0">
                <a:solidFill>
                  <a:srgbClr val="FF6600"/>
                </a:solidFill>
              </a:rPr>
              <a:t>IN RFB nº 1.828/2018 –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Dispõe sobre o Cadastro de Atividade Econômica da Pessoa Física (CAEPF).</a:t>
            </a: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000" b="1" dirty="0">
                <a:solidFill>
                  <a:srgbClr val="FF6600"/>
                </a:solidFill>
              </a:rPr>
              <a:t>IN RFB nº 971/2009 –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Dispõe sobre normas gerais de tributação previdenciária e de arrecadação das contribuições sociais destinadas à Previdência Social e as destinadas a outras entidades ou fundos, administrados pela Secretaria da Receita Federal do Brasil (RFB).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19660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PERGUNTAS E RESPOSTAS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98664" y="641331"/>
            <a:ext cx="894969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FF6600"/>
                </a:solidFill>
              </a:rPr>
              <a:t>Disponível </a:t>
            </a:r>
            <a:r>
              <a:rPr lang="pt-BR" sz="2000" b="1" dirty="0">
                <a:solidFill>
                  <a:srgbClr val="FF6600"/>
                </a:solidFill>
              </a:rPr>
              <a:t>na página da RFB na internet</a:t>
            </a:r>
          </a:p>
          <a:p>
            <a:pPr algn="ct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r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fb.gov.br &gt; Orientação &gt; Tributária &gt; Cadastros &gt; CAEPF</a:t>
            </a: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484" y="1505905"/>
            <a:ext cx="7258050" cy="3810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810625" y="5534148"/>
            <a:ext cx="10814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0000FF"/>
                </a:solidFill>
                <a:latin typeface="Calibri" panose="020F0502020204030204" pitchFamily="34" charset="0"/>
              </a:rPr>
              <a:t>http://idg.receita.fazenda.gov.br/orientacao/tributaria/cadastros/cadastro-de-atividades-economicas-da-pessoa-fisica-caepf/perguntas-e-respostas</a:t>
            </a:r>
          </a:p>
        </p:txBody>
      </p:sp>
    </p:spTree>
    <p:extLst>
      <p:ext uri="{BB962C8B-B14F-4D97-AF65-F5344CB8AC3E}">
        <p14:creationId xmlns:p14="http://schemas.microsoft.com/office/powerpoint/2010/main" val="161444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APRESENTAÇÃO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3113" y="955201"/>
            <a:ext cx="2343150" cy="1590675"/>
          </a:xfrm>
          <a:prstGeom prst="ellipse">
            <a:avLst/>
          </a:prstGeom>
        </p:spPr>
      </p:pic>
      <p:sp>
        <p:nvSpPr>
          <p:cNvPr id="5" name="TextShape 1"/>
          <p:cNvSpPr txBox="1"/>
          <p:nvPr/>
        </p:nvSpPr>
        <p:spPr>
          <a:xfrm>
            <a:off x="136121" y="2007994"/>
            <a:ext cx="9071640" cy="355438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O CAEPF é o cadastro da Secretaria Especial da Receita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Federal do Brasil com informações das atividades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econômicas exercidas pela pessoa física, quando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dispensadas de inscrição no Cadastro Nacional da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Pessoa Jurídica (CNPJ), conforme disposto na</a:t>
            </a:r>
          </a:p>
          <a:p>
            <a:pPr algn="ctr"/>
            <a:r>
              <a:rPr lang="pt-BR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Instrução Normativa RFB nº 1.828, de 10/09/2018.</a:t>
            </a:r>
            <a:endParaRPr lang="pt-BR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DISPONIBILIZAÇÃO AO CIDADÃO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34700" y="732617"/>
            <a:ext cx="10822193" cy="6370975"/>
          </a:xfrm>
          <a:prstGeom prst="rect">
            <a:avLst/>
          </a:prstGeom>
          <a:noFill/>
          <a:ln cap="rnd">
            <a:noFill/>
          </a:ln>
        </p:spPr>
        <p:txBody>
          <a:bodyPr wrap="square" rtlCol="0">
            <a:spAutoFit/>
          </a:bodyPr>
          <a:lstStyle/>
          <a:p>
            <a:r>
              <a:rPr lang="pt-BR" sz="2400" b="1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CAEPF: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 </a:t>
            </a:r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forma facultativa: a partir de 1º/10/2018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De forma obrigatória: a partir de 15/01/2019 *</a:t>
            </a:r>
          </a:p>
          <a:p>
            <a:pPr marL="457200" indent="-457200">
              <a:buFont typeface="+mj-lt"/>
              <a:buAutoNum type="arabicPeriod"/>
            </a:pPr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* A </a:t>
            </a:r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partir de 15/01/2019, o CAEPF substituiu o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Cadastro Específico do INSS (CEI).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r>
              <a:rPr lang="pt-BR" sz="2400" b="1" u="sng" dirty="0" smtClean="0">
                <a:solidFill>
                  <a:srgbClr val="002060"/>
                </a:solidFill>
              </a:rPr>
              <a:t>TRANSIÇÃO: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/>
            <a:endParaRPr lang="pt-BR" sz="2400" b="1" dirty="0" smtClean="0">
              <a:solidFill>
                <a:srgbClr val="002060"/>
              </a:solidFill>
            </a:endParaRPr>
          </a:p>
          <a:p>
            <a:pPr algn="ctr"/>
            <a:r>
              <a:rPr lang="pt-BR" sz="2400" b="1" dirty="0" smtClean="0">
                <a:solidFill>
                  <a:srgbClr val="002060"/>
                </a:solidFill>
              </a:rPr>
              <a:t>_____</a:t>
            </a:r>
            <a:r>
              <a:rPr lang="pt-BR" sz="2400" b="1" dirty="0" smtClean="0">
                <a:solidFill>
                  <a:srgbClr val="FF0000"/>
                </a:solidFill>
              </a:rPr>
              <a:t>|</a:t>
            </a:r>
            <a:r>
              <a:rPr lang="pt-BR" sz="2400" b="1" dirty="0" smtClean="0">
                <a:solidFill>
                  <a:srgbClr val="002060"/>
                </a:solidFill>
              </a:rPr>
              <a:t>___________________</a:t>
            </a:r>
            <a:r>
              <a:rPr lang="pt-BR" sz="2400" b="1" dirty="0" smtClean="0">
                <a:solidFill>
                  <a:srgbClr val="FF0000"/>
                </a:solidFill>
              </a:rPr>
              <a:t>|</a:t>
            </a:r>
            <a:r>
              <a:rPr lang="pt-BR" sz="2400" b="1" dirty="0" smtClean="0">
                <a:solidFill>
                  <a:srgbClr val="002060"/>
                </a:solidFill>
              </a:rPr>
              <a:t>_____________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>
              <a:solidFill>
                <a:srgbClr val="002060"/>
              </a:solidFill>
            </a:endParaRP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4242429" y="5374262"/>
            <a:ext cx="2342981" cy="715089"/>
          </a:xfrm>
          <a:prstGeom prst="roundRect">
            <a:avLst/>
          </a:prstGeom>
          <a:solidFill>
            <a:srgbClr val="FC6C1C"/>
          </a:solidFill>
          <a:ln w="19050" cap="rnd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CAEPF OBRIGATÓRIO</a:t>
            </a:r>
          </a:p>
          <a:p>
            <a:pPr algn="ctr"/>
            <a:r>
              <a:rPr lang="pt-BR" b="1" dirty="0" smtClean="0"/>
              <a:t>CEI NECESSÁRIA</a:t>
            </a:r>
            <a:endParaRPr lang="pt-BR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7375405" y="5374262"/>
            <a:ext cx="1289124" cy="749141"/>
          </a:xfrm>
          <a:prstGeom prst="roundRect">
            <a:avLst/>
          </a:prstGeom>
          <a:solidFill>
            <a:srgbClr val="FC6C1C"/>
          </a:solidFill>
          <a:ln w="15875" cap="rnd"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pt-BR" sz="1000" b="1" dirty="0" smtClean="0"/>
          </a:p>
          <a:p>
            <a:pPr algn="ctr"/>
            <a:r>
              <a:rPr lang="pt-BR" b="1" dirty="0" smtClean="0"/>
              <a:t>CAEPF</a:t>
            </a:r>
          </a:p>
          <a:p>
            <a:pPr algn="ctr"/>
            <a:endParaRPr lang="pt-BR" sz="1000" b="1" dirty="0" smtClean="0"/>
          </a:p>
        </p:txBody>
      </p:sp>
      <p:sp>
        <p:nvSpPr>
          <p:cNvPr id="5" name="CaixaDeTexto 4"/>
          <p:cNvSpPr txBox="1"/>
          <p:nvPr/>
        </p:nvSpPr>
        <p:spPr>
          <a:xfrm rot="19877902">
            <a:off x="3808624" y="3896854"/>
            <a:ext cx="1397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15/01/2019</a:t>
            </a:r>
            <a:endParaRPr lang="pt-BR" b="1" dirty="0"/>
          </a:p>
        </p:txBody>
      </p:sp>
      <p:sp>
        <p:nvSpPr>
          <p:cNvPr id="9" name="CaixaDeTexto 8"/>
          <p:cNvSpPr txBox="1"/>
          <p:nvPr/>
        </p:nvSpPr>
        <p:spPr>
          <a:xfrm rot="19416689">
            <a:off x="6774709" y="3706135"/>
            <a:ext cx="125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err="1" smtClean="0"/>
              <a:t>DCTFWeb</a:t>
            </a:r>
            <a:endParaRPr lang="pt-BR" b="1" dirty="0"/>
          </a:p>
        </p:txBody>
      </p:sp>
      <p:sp>
        <p:nvSpPr>
          <p:cNvPr id="12" name="Chave direita 11"/>
          <p:cNvSpPr/>
          <p:nvPr/>
        </p:nvSpPr>
        <p:spPr>
          <a:xfrm rot="5400000">
            <a:off x="5261107" y="3566543"/>
            <a:ext cx="305626" cy="3010145"/>
          </a:xfrm>
          <a:prstGeom prst="righ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have direita 13"/>
          <p:cNvSpPr/>
          <p:nvPr/>
        </p:nvSpPr>
        <p:spPr>
          <a:xfrm rot="5400000">
            <a:off x="7737416" y="4229375"/>
            <a:ext cx="305626" cy="1610009"/>
          </a:xfrm>
          <a:prstGeom prst="rightBrac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676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CRONOGRAMA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69" y="1262226"/>
            <a:ext cx="11251912" cy="459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6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MEIOS DE ACESSO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55834" y="1387859"/>
            <a:ext cx="949084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srgbClr val="FC6C1C"/>
                </a:solidFill>
                <a:latin typeface="Calibri" panose="020F0502020204030204" pitchFamily="34" charset="0"/>
              </a:rPr>
              <a:t>A inscrição no CAEPF será efetuada da seguinte forma:</a:t>
            </a:r>
          </a:p>
          <a:p>
            <a:endParaRPr lang="pt-BR" sz="2800" b="1" dirty="0" smtClean="0">
              <a:solidFill>
                <a:srgbClr val="FC6C1C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No portal do Centro Virtual de Atendimento (e-CAC);</a:t>
            </a:r>
          </a:p>
          <a:p>
            <a:endParaRPr lang="pt-BR" altLang="pt-BR" sz="1600" dirty="0" smtClean="0">
              <a:solidFill>
                <a:srgbClr val="172938"/>
              </a:solidFill>
              <a:ea typeface="SimSun" panose="02010600030101010101" pitchFamily="2" charset="-122"/>
            </a:endParaRPr>
          </a:p>
          <a:p>
            <a:r>
              <a:rPr lang="pt-BR" altLang="pt-BR" sz="1600" dirty="0" smtClean="0">
                <a:solidFill>
                  <a:srgbClr val="172938"/>
                </a:solidFill>
                <a:ea typeface="SimSun" panose="02010600030101010101" pitchFamily="2" charset="-122"/>
              </a:rPr>
              <a:t>O </a:t>
            </a:r>
            <a:r>
              <a:rPr lang="pt-BR" altLang="pt-BR" sz="1600" dirty="0">
                <a:solidFill>
                  <a:srgbClr val="172938"/>
                </a:solidFill>
                <a:ea typeface="SimSun" panose="02010600030101010101" pitchFamily="2" charset="-122"/>
              </a:rPr>
              <a:t>acesso ao e-CAC é feito por meio de Certificado Digital ou por Código de Acesso específico gerado no e-CAC (que é diferente do Código de Acesso do </a:t>
            </a:r>
            <a:r>
              <a:rPr lang="pt-BR" altLang="pt-BR" sz="1600" dirty="0" err="1">
                <a:solidFill>
                  <a:srgbClr val="172938"/>
                </a:solidFill>
                <a:ea typeface="SimSun" panose="02010600030101010101" pitchFamily="2" charset="-122"/>
              </a:rPr>
              <a:t>eSocial</a:t>
            </a:r>
            <a:r>
              <a:rPr lang="pt-BR" altLang="pt-BR" sz="1600" dirty="0">
                <a:solidFill>
                  <a:srgbClr val="172938"/>
                </a:solidFill>
                <a:ea typeface="SimSun" panose="02010600030101010101" pitchFamily="2" charset="-122"/>
              </a:rPr>
              <a:t>).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No portal do </a:t>
            </a:r>
            <a:r>
              <a:rPr lang="pt-BR" sz="24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eSocial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</a:p>
          <a:p>
            <a:endParaRPr lang="pt-BR" sz="2400" b="1" dirty="0">
              <a:solidFill>
                <a:srgbClr val="002060"/>
              </a:solidFill>
            </a:endParaRPr>
          </a:p>
          <a:p>
            <a:pPr algn="just"/>
            <a:r>
              <a:rPr lang="pt-BR" altLang="pt-BR" sz="1600" dirty="0">
                <a:solidFill>
                  <a:srgbClr val="172938"/>
                </a:solidFill>
                <a:ea typeface="SimSun" panose="02010600030101010101" pitchFamily="2" charset="-122"/>
              </a:rPr>
              <a:t>É possível também acessar o sistema do CAEPF utilizando um link disponibilizado no próprio </a:t>
            </a:r>
            <a:r>
              <a:rPr lang="pt-BR" altLang="pt-BR" sz="1600" dirty="0" err="1">
                <a:solidFill>
                  <a:srgbClr val="172938"/>
                </a:solidFill>
                <a:ea typeface="SimSun" panose="02010600030101010101" pitchFamily="2" charset="-122"/>
              </a:rPr>
              <a:t>eSocial</a:t>
            </a:r>
            <a:r>
              <a:rPr lang="pt-BR" altLang="pt-BR" sz="1600" dirty="0">
                <a:solidFill>
                  <a:srgbClr val="172938"/>
                </a:solidFill>
                <a:ea typeface="SimSun" panose="02010600030101010101" pitchFamily="2" charset="-122"/>
              </a:rPr>
              <a:t> Web. Isso será útil se o Segurado Especial não possuir Certificado Digital e também não conseguir gerar código de acesso no e-CAC (por não possuir recibos da Declaração do Imposto de Renda – DIRPF, informação solicitada na sua geração). No </a:t>
            </a:r>
            <a:r>
              <a:rPr lang="pt-BR" altLang="pt-BR" sz="1600" dirty="0" err="1">
                <a:solidFill>
                  <a:srgbClr val="172938"/>
                </a:solidFill>
                <a:ea typeface="SimSun" panose="02010600030101010101" pitchFamily="2" charset="-122"/>
              </a:rPr>
              <a:t>eSocial</a:t>
            </a:r>
            <a:r>
              <a:rPr lang="pt-BR" altLang="pt-BR" sz="1600" dirty="0">
                <a:solidFill>
                  <a:srgbClr val="172938"/>
                </a:solidFill>
                <a:ea typeface="SimSun" panose="02010600030101010101" pitchFamily="2" charset="-122"/>
              </a:rPr>
              <a:t>, código de acesso pode ser gerado com os recibos do Imposto de Renda ou, na sua falta, com o título de eleitor.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628900" lvl="5" indent="-342900">
              <a:buFont typeface="Wingdings" panose="05000000000000000000" pitchFamily="2" charset="2"/>
              <a:buChar char="Ø"/>
            </a:pPr>
            <a:endParaRPr lang="pt-BR" sz="24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223" y="2104611"/>
            <a:ext cx="1500531" cy="771301"/>
          </a:xfrm>
          <a:prstGeom prst="ellipse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6390" y="4196898"/>
            <a:ext cx="794896" cy="78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3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CÓDIGO DE ACESSO E CERTIFICAÇÃO DIGITAL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396" y="571069"/>
            <a:ext cx="2251076" cy="1587782"/>
          </a:xfrm>
          <a:prstGeom prst="ellipse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565466" y="2447254"/>
            <a:ext cx="109433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Para utilização na Receita Federal, deve ser utilizada a certificação com base no CPF (ICP-Brasil).</a:t>
            </a:r>
          </a:p>
          <a:p>
            <a:pPr algn="just"/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O acesso ao Portal </a:t>
            </a:r>
            <a:r>
              <a:rPr lang="pt-BR" sz="24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e-CAC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e ao Portal do </a:t>
            </a:r>
            <a:r>
              <a:rPr lang="pt-BR" sz="24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eSocial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pode ser feito também com código de acesso.</a:t>
            </a:r>
          </a:p>
          <a:p>
            <a:pPr algn="just"/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O código de acesso gerado no </a:t>
            </a:r>
            <a:r>
              <a:rPr lang="pt-BR" sz="24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e-CAC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 é diferente do código de acesso ao </a:t>
            </a:r>
            <a:r>
              <a:rPr lang="pt-BR" sz="24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eSocial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  <a:endParaRPr lang="pt-BR" sz="24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1868" y="717171"/>
            <a:ext cx="28289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</a:rPr>
              <a:t>NÚMERO DE IDENTIFICAÇÃO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823466" y="1914364"/>
            <a:ext cx="8096250" cy="1976437"/>
            <a:chOff x="204" y="1153"/>
            <a:chExt cx="5100" cy="1245"/>
          </a:xfrm>
        </p:grpSpPr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204" y="1153"/>
              <a:ext cx="5100" cy="1245"/>
              <a:chOff x="204" y="1153"/>
              <a:chExt cx="5100" cy="1245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auto">
              <a:xfrm>
                <a:off x="204" y="1153"/>
                <a:ext cx="5100" cy="1245"/>
              </a:xfrm>
              <a:prstGeom prst="roundRect">
                <a:avLst>
                  <a:gd name="adj" fmla="val 16667"/>
                </a:avLst>
              </a:prstGeom>
              <a:solidFill>
                <a:srgbClr val="C0C0C0">
                  <a:alpha val="20000"/>
                </a:srgbClr>
              </a:solidFill>
              <a:ln w="9360" cap="sq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pt-BR" altLang="pt-BR">
                  <a:ea typeface="SimSun" panose="02010600030101010101" pitchFamily="2" charset="-122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1655" y="1153"/>
                <a:ext cx="2175" cy="3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 sz="2200">
                    <a:solidFill>
                      <a:srgbClr val="000080"/>
                    </a:solidFill>
                    <a:ea typeface="SimSun" panose="02010600030101010101" pitchFamily="2" charset="-122"/>
                  </a:rPr>
                  <a:t>Base para cálculo do DV</a:t>
                </a: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3991" y="1606"/>
                <a:ext cx="678" cy="338"/>
              </a:xfrm>
              <a:prstGeom prst="rect">
                <a:avLst/>
              </a:prstGeom>
              <a:solidFill>
                <a:srgbClr val="CCCC00"/>
              </a:solidFill>
              <a:ln w="9360" cap="sq">
                <a:solidFill>
                  <a:srgbClr val="C0C0C0"/>
                </a:solidFill>
                <a:round/>
                <a:headEnd/>
                <a:tailEnd/>
              </a:ln>
              <a:effectLst>
                <a:outerShdw dist="50912" dir="2700000" algn="ctr" rotWithShape="0">
                  <a:srgbClr val="808080">
                    <a:alpha val="15047"/>
                  </a:srgbClr>
                </a:outerShdw>
              </a:effectLst>
            </p:spPr>
            <p:txBody>
              <a:bodyPr wrap="none" lIns="90000" tIns="45000" rIns="90000" bIns="450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>
                    <a:solidFill>
                      <a:srgbClr val="FFFFFF"/>
                    </a:solidFill>
                    <a:ea typeface="SimSun" panose="02010600030101010101" pitchFamily="2" charset="-122"/>
                  </a:rPr>
                  <a:t>NN</a:t>
                </a: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3809" y="2014"/>
                <a:ext cx="1132" cy="2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>
                    <a:solidFill>
                      <a:srgbClr val="333333"/>
                    </a:solidFill>
                    <a:ea typeface="SimSun" panose="02010600030101010101" pitchFamily="2" charset="-122"/>
                  </a:rPr>
                  <a:t>Dígito Verificador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657" y="1606"/>
                <a:ext cx="2039" cy="338"/>
              </a:xfrm>
              <a:prstGeom prst="rect">
                <a:avLst/>
              </a:prstGeom>
              <a:solidFill>
                <a:srgbClr val="198A8A"/>
              </a:solidFill>
              <a:ln w="9360" cap="sq">
                <a:solidFill>
                  <a:srgbClr val="C0C0C0"/>
                </a:solidFill>
                <a:round/>
                <a:headEnd/>
                <a:tailEnd/>
              </a:ln>
              <a:effectLst>
                <a:outerShdw dist="50912" dir="2700000" algn="ctr" rotWithShape="0">
                  <a:srgbClr val="808080">
                    <a:alpha val="15047"/>
                  </a:srgbClr>
                </a:outerShdw>
              </a:effectLst>
            </p:spPr>
            <p:txBody>
              <a:bodyPr wrap="none" lIns="90000" tIns="45000" rIns="90000" bIns="450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>
                    <a:solidFill>
                      <a:srgbClr val="FFFFFF"/>
                    </a:solidFill>
                    <a:ea typeface="SimSun" panose="02010600030101010101" pitchFamily="2" charset="-122"/>
                  </a:rPr>
                  <a:t>NNN.NNN.NNN</a:t>
                </a:r>
              </a:p>
            </p:txBody>
          </p:sp>
          <p:sp>
            <p:nvSpPr>
              <p:cNvPr id="14" name="Rectangle 11"/>
              <p:cNvSpPr>
                <a:spLocks noChangeArrowheads="1"/>
              </p:cNvSpPr>
              <p:nvPr/>
            </p:nvSpPr>
            <p:spPr bwMode="auto">
              <a:xfrm>
                <a:off x="1111" y="2060"/>
                <a:ext cx="1132" cy="2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>
                    <a:solidFill>
                      <a:srgbClr val="333333"/>
                    </a:solidFill>
                    <a:ea typeface="SimSun" panose="02010600030101010101" pitchFamily="2" charset="-122"/>
                  </a:rPr>
                  <a:t>CPF</a:t>
                </a:r>
              </a:p>
            </p:txBody>
          </p:sp>
          <p:sp>
            <p:nvSpPr>
              <p:cNvPr id="15" name="Rectangle 12"/>
              <p:cNvSpPr>
                <a:spLocks noChangeArrowheads="1"/>
              </p:cNvSpPr>
              <p:nvPr/>
            </p:nvSpPr>
            <p:spPr bwMode="auto">
              <a:xfrm>
                <a:off x="2812" y="1606"/>
                <a:ext cx="1018" cy="338"/>
              </a:xfrm>
              <a:prstGeom prst="rect">
                <a:avLst/>
              </a:prstGeom>
              <a:solidFill>
                <a:srgbClr val="CCCC00"/>
              </a:solidFill>
              <a:ln w="9360" cap="sq">
                <a:solidFill>
                  <a:srgbClr val="C0C0C0"/>
                </a:solidFill>
                <a:round/>
                <a:headEnd/>
                <a:tailEnd/>
              </a:ln>
              <a:effectLst>
                <a:outerShdw dist="50912" dir="2700000" algn="ctr" rotWithShape="0">
                  <a:srgbClr val="808080">
                    <a:alpha val="15047"/>
                  </a:srgbClr>
                </a:outerShdw>
              </a:effectLst>
            </p:spPr>
            <p:txBody>
              <a:bodyPr wrap="none" lIns="90000" tIns="45000" rIns="90000" bIns="450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>
                    <a:solidFill>
                      <a:srgbClr val="FFFFFF"/>
                    </a:solidFill>
                    <a:ea typeface="SimSun" panose="02010600030101010101" pitchFamily="2" charset="-122"/>
                  </a:rPr>
                  <a:t>NNN</a:t>
                </a:r>
              </a:p>
            </p:txBody>
          </p:sp>
          <p:sp>
            <p:nvSpPr>
              <p:cNvPr id="16" name="Rectangle 13"/>
              <p:cNvSpPr>
                <a:spLocks noChangeArrowheads="1"/>
              </p:cNvSpPr>
              <p:nvPr/>
            </p:nvSpPr>
            <p:spPr bwMode="auto">
              <a:xfrm>
                <a:off x="2766" y="2060"/>
                <a:ext cx="1132" cy="2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/>
              <a:lstStyle>
                <a:lvl1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1pPr>
                <a:lvl2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2pPr>
                <a:lvl3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3pPr>
                <a:lvl4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4pPr>
                <a:lvl5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b="1">
                    <a:solidFill>
                      <a:schemeClr val="bg1"/>
                    </a:solidFill>
                    <a:latin typeface="Arial" panose="020B0604020202020204" pitchFamily="34" charset="0"/>
                    <a:ea typeface="Lucida Sans Unicode" panose="020B0602030504020204" pitchFamily="34" charset="0"/>
                    <a:cs typeface="Lucida Sans Unicode" panose="020B0602030504020204" pitchFamily="34" charset="0"/>
                  </a:defRPr>
                </a:lvl9pPr>
              </a:lstStyle>
              <a:p>
                <a:pPr algn="ctr" eaLnBrk="1" hangingPunct="1">
                  <a:buClrTx/>
                  <a:buFontTx/>
                  <a:buNone/>
                </a:pPr>
                <a:r>
                  <a:rPr lang="pt-BR" altLang="pt-BR">
                    <a:solidFill>
                      <a:srgbClr val="333333"/>
                    </a:solidFill>
                    <a:ea typeface="SimSun" panose="02010600030101010101" pitchFamily="2" charset="-122"/>
                  </a:rPr>
                  <a:t>Sequencial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264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0-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</a:rPr>
              <a:t>OBSERVAÇÕES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76" y="1419225"/>
            <a:ext cx="8305800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49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16"/>
          <p:cNvSpPr>
            <a:spLocks noChangeArrowheads="1"/>
          </p:cNvSpPr>
          <p:nvPr/>
        </p:nvSpPr>
        <p:spPr bwMode="auto">
          <a:xfrm>
            <a:off x="0" y="0"/>
            <a:ext cx="12183360" cy="466403"/>
          </a:xfrm>
          <a:prstGeom prst="roundRect">
            <a:avLst>
              <a:gd name="adj" fmla="val 16667"/>
            </a:avLst>
          </a:prstGeom>
          <a:solidFill>
            <a:srgbClr val="006600"/>
          </a:solidFill>
          <a:ln w="9525">
            <a:noFill/>
            <a:round/>
            <a:headEnd/>
            <a:tailEnd/>
          </a:ln>
        </p:spPr>
        <p:txBody>
          <a:bodyPr lIns="0" tIns="28224" rIns="0" bIns="0" anchor="ctr"/>
          <a:lstStyle/>
          <a:p>
            <a:pPr lvl="0" algn="ctr" eaLnBrk="1">
              <a:lnSpc>
                <a:spcPct val="93000"/>
              </a:lnSpc>
              <a:buClr>
                <a:srgbClr val="000000"/>
              </a:buClr>
              <a:buSzPct val="45000"/>
            </a:pPr>
            <a:r>
              <a:rPr lang="pt-BR" altLang="pt-BR" sz="32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OBRIGATORIEDADE</a:t>
            </a:r>
            <a:endParaRPr lang="en-US" altLang="pt-BR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65467" y="1128617"/>
            <a:ext cx="1092234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São obrigados à inscrição no CAEPF as pessoas físicas que desenvolverem atividade econômica como: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457200" indent="-457200" algn="just">
              <a:buAutoNum type="arabicPeriod"/>
            </a:pPr>
            <a:r>
              <a:rPr lang="pt-BR" sz="2600" b="1" u="sng" dirty="0" smtClean="0">
                <a:solidFill>
                  <a:srgbClr val="002060"/>
                </a:solidFill>
                <a:latin typeface="Calibri" panose="020F0502020204030204" pitchFamily="34" charset="0"/>
              </a:rPr>
              <a:t>Contribuinte Individual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Que possua segurado que lhe preste serviço;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Produtor </a:t>
            </a: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rural cuja atividade constitua fato gerador da contribuição previdenciária;</a:t>
            </a:r>
            <a:endParaRPr lang="pt-B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Titular de cartório, sendo a inscrição no CAEPF emitida em nome do titular, ainda que a respectiva serventia seja registrada no CNPJ;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PF não produtor rural, que adquire produção rural para venda, no varejo, a consumidor PF, nos termos do inciso II do § 7º do art. 200 do Regulamento da Previdência Social (RPS), aprovado pelo Decreto nº 3.048, de 6 de maio de 1999;</a:t>
            </a:r>
          </a:p>
          <a:p>
            <a:endParaRPr lang="pt-BR" sz="24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14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1355</Words>
  <Application>Microsoft Office PowerPoint</Application>
  <PresentationFormat>Personalizar</PresentationFormat>
  <Paragraphs>136</Paragraphs>
  <Slides>19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8" baseType="lpstr">
      <vt:lpstr>SimSun</vt:lpstr>
      <vt:lpstr>Arial</vt:lpstr>
      <vt:lpstr>Calibri</vt:lpstr>
      <vt:lpstr>Calibri Light</vt:lpstr>
      <vt:lpstr>Lucida Sans Unicode</vt:lpstr>
      <vt:lpstr>Times New Roman</vt:lpstr>
      <vt:lpstr>Wingdings</vt:lpstr>
      <vt:lpstr>Tema do Office</vt:lpstr>
      <vt:lpstr>Imagem de bitmap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Secretaria de Receita Federal do Brasil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Zaiden Rezende</dc:creator>
  <cp:lastModifiedBy>Mauro Batista Neto</cp:lastModifiedBy>
  <cp:revision>40</cp:revision>
  <cp:lastPrinted>2019-01-23T20:59:22Z</cp:lastPrinted>
  <dcterms:created xsi:type="dcterms:W3CDTF">2018-03-12T15:07:45Z</dcterms:created>
  <dcterms:modified xsi:type="dcterms:W3CDTF">2019-02-18T19:33:16Z</dcterms:modified>
</cp:coreProperties>
</file>