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76" r:id="rId6"/>
    <p:sldId id="275" r:id="rId7"/>
    <p:sldId id="274" r:id="rId8"/>
    <p:sldId id="277" r:id="rId9"/>
    <p:sldId id="279" r:id="rId10"/>
    <p:sldId id="280" r:id="rId11"/>
    <p:sldId id="282" r:id="rId12"/>
    <p:sldId id="286" r:id="rId13"/>
    <p:sldId id="285" r:id="rId14"/>
    <p:sldId id="284" r:id="rId15"/>
    <p:sldId id="297" r:id="rId16"/>
    <p:sldId id="289" r:id="rId17"/>
    <p:sldId id="291" r:id="rId18"/>
    <p:sldId id="288" r:id="rId19"/>
    <p:sldId id="292" r:id="rId20"/>
    <p:sldId id="293" r:id="rId21"/>
    <p:sldId id="294" r:id="rId22"/>
    <p:sldId id="295" r:id="rId23"/>
    <p:sldId id="299" r:id="rId24"/>
    <p:sldId id="300" r:id="rId25"/>
    <p:sldId id="301" r:id="rId26"/>
    <p:sldId id="281" r:id="rId27"/>
    <p:sldId id="302" r:id="rId28"/>
    <p:sldId id="303" r:id="rId29"/>
    <p:sldId id="278" r:id="rId30"/>
    <p:sldId id="258" r:id="rId31"/>
  </p:sldIdLst>
  <p:sldSz cx="12192000" cy="6858000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07" autoAdjust="0"/>
  </p:normalViewPr>
  <p:slideViewPr>
    <p:cSldViewPr snapToGrid="0">
      <p:cViewPr varScale="1">
        <p:scale>
          <a:sx n="109" d="100"/>
          <a:sy n="109" d="100"/>
        </p:scale>
        <p:origin x="6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12342-AB2D-4C7A-9D55-476740CD8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44C52C-DEC3-4F1C-B90A-74CACF005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6B3BDF-674B-49D4-BC2A-378ABA4C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6B2E3F-542F-4216-B3A9-D00A6615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D9DBAF-18DC-48B6-8054-7E8A856E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9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0564D-9516-4AB4-9720-A82E2660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56A732-F640-4654-AB77-28E2DCE70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0534BE-FC52-46B4-BB01-29F4EEFF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8198B-80FB-4B00-ADDF-6044397F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9E76AC-EC9D-4392-BE92-FE59E166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29A605-2C41-46DF-AB38-BB1CF4933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E7A5DD-AF36-452B-A419-957B7F589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0F77E-F994-4FFD-92C0-EA32026E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5281B-7359-409D-AF2A-D05B5B4A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59CBA3-FFE5-4256-8E58-628B8082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92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11DA2-3982-4F91-A9C0-14DEDE7E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50412-17A7-4335-A40D-3034DD5D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8D6D44-F24F-41E8-A232-B2A1B01C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D52DCD-71E4-4295-9390-B4C0ACB7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12D870-F0FC-465C-AC82-8252708A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0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8ED07-2F44-429A-8AF3-7D4D6BA0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C3F304-A895-4D31-8BF9-24E5F3C8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A98781-D7FB-4FED-809F-0A1669C4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6C30EF-7ACA-4FD4-A31E-C3CE02F1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DB2C37-0CBF-439C-83D0-F2E1A314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2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39404-62F2-4119-93FC-D45518D3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EF43C-87FE-43A9-A309-10034BF7C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B3DAAC-D2C3-4564-BBA3-657466154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2079DC-B65C-4C10-BE3A-2E437457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B5102C-3D4C-4814-BBFF-D5ECE51B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27E316-18E7-456B-B3BD-BA3A918B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16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5E9BE-CC2D-4160-8F04-5EB5C735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960971-EDF3-41D3-8A40-3A1B8A2F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8513EE-9631-45F9-BC59-DD091CA0C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FB985D8-C614-49F2-84CA-F79639C88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DDFD79-F937-422B-BE1F-DF06265C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9F80FF-E519-43A2-8B2C-FC5EBB5B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5FCCF3-93BB-417F-98D3-8358C65C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92B439-5459-4D05-AF90-9F0B0292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16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D9AC7-917C-44F2-8890-D0EF3B06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B3B401-E25B-4293-A767-2D351575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890C7B-C941-4EE7-AA50-1C4174BA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1C06EA-1DAE-47FB-BD10-0045BC8B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79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84E937-A7BE-42AC-B23D-1028752F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D987DF2-F12E-4289-980B-963F1818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76A0F2-0361-4767-91E7-60A5C14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BC466-B5F0-40AF-BCCD-B6F21E15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65340-98AC-488F-9D79-35344B78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E676C6-22AC-49A2-B9DB-1C8917D56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533B66-82EF-4D04-9620-6B97BF12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E10958-A23B-4ACA-ADFD-D692E33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E0D7E8-A808-424A-BBC8-9F983F95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32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3F86B-00A2-4A98-ACC7-DCF30407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00ACBD-6598-4FF6-ACBD-6D1A4D8C3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B021E2-AF42-4140-911F-32DE4CA7D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8CB924-605E-4085-9470-BEEDC34D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8654C0-79B8-44EF-A39A-1B265C1D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D5AED0-0B45-4B2C-B726-3AAD4867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46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840158-BAF3-4DB1-BB56-D56CD471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7B4EE-281D-4759-A10B-C08A3FD6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CEA011-30FA-472C-917D-06D2E6CE3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AD1A-3ED0-4DF2-8068-F1C9C89A1D04}" type="datetimeFigureOut">
              <a:rPr lang="pt-BR" smtClean="0"/>
              <a:pPr/>
              <a:t>03/03/2020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6E2DF-9D59-43D8-A6E0-B36EA6D8C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6C3A54-3B72-4E43-A326-B67CF6BDE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C235-9E94-484F-B810-99CC87C371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6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hyperlink" Target="mailto:dap@tce.sc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15ADF0-D5F9-450A-AC31-C5999507F5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/>
          <a:stretch/>
        </p:blipFill>
        <p:spPr>
          <a:xfrm>
            <a:off x="-1" y="0"/>
            <a:ext cx="7099039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F8B28F-1DD8-4574-8EF9-C316A58B1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57" y="1528227"/>
            <a:ext cx="7622156" cy="38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379445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290945"/>
            <a:ext cx="11970328" cy="1169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6350"/>
            <a:r>
              <a:rPr lang="pt-BR" sz="2800" b="1" dirty="0" smtClean="0">
                <a:latin typeface="Futura Bk BT" panose="020B0502020204020303" pitchFamily="34" charset="0"/>
              </a:rPr>
              <a:t>Jurisprudência (exceções legais)</a:t>
            </a:r>
          </a:p>
          <a:p>
            <a:pPr marL="539750" indent="-360363"/>
            <a:endParaRPr lang="pt-BR" sz="2600" b="1" u="sng" dirty="0" smtClean="0">
              <a:latin typeface="Futura Bk BT" panose="020B0502020204020303" pitchFamily="34" charset="0"/>
            </a:endParaRPr>
          </a:p>
          <a:p>
            <a:pPr marL="539750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Estendida ao servidor que esteja no gozo de </a:t>
            </a:r>
            <a:r>
              <a:rPr lang="pt-BR" sz="2600" u="sng" dirty="0" smtClean="0">
                <a:latin typeface="Futura Bk BT" panose="020B0502020204020303" pitchFamily="34" charset="0"/>
              </a:rPr>
              <a:t>férias</a:t>
            </a:r>
            <a:r>
              <a:rPr lang="pt-BR" sz="2600" dirty="0" smtClean="0">
                <a:latin typeface="Futura Bk BT" panose="020B0502020204020303" pitchFamily="34" charset="0"/>
              </a:rPr>
              <a:t> (Res. TSE nº 21854/04). </a:t>
            </a:r>
          </a:p>
          <a:p>
            <a:pPr marL="539750" indent="-360363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u="sng" dirty="0" smtClean="0">
                <a:latin typeface="Futura Bk BT" panose="020B0502020204020303" pitchFamily="34" charset="0"/>
              </a:rPr>
              <a:t>Aos agentes políticos</a:t>
            </a:r>
            <a:r>
              <a:rPr lang="pt-BR" sz="2600" dirty="0" smtClean="0">
                <a:latin typeface="Futura Bk BT" panose="020B0502020204020303" pitchFamily="34" charset="0"/>
              </a:rPr>
              <a:t>, pois não se submetem à jornada fixa de trabalho (AC. TSE, de 19/3/19, no </a:t>
            </a:r>
            <a:r>
              <a:rPr lang="pt-BR" sz="2600" dirty="0" err="1" smtClean="0">
                <a:latin typeface="Futura Bk BT" panose="020B0502020204020303" pitchFamily="34" charset="0"/>
              </a:rPr>
              <a:t>RESp</a:t>
            </a:r>
            <a:r>
              <a:rPr lang="pt-BR" sz="2600" dirty="0" smtClean="0">
                <a:latin typeface="Futura Bk BT" panose="020B0502020204020303" pitchFamily="34" charset="0"/>
              </a:rPr>
              <a:t> nº 32372 e </a:t>
            </a:r>
            <a:r>
              <a:rPr lang="pt-BR" sz="2600" b="1" dirty="0" smtClean="0">
                <a:latin typeface="Futura Bk BT" panose="020B0502020204020303" pitchFamily="34" charset="0"/>
              </a:rPr>
              <a:t>Prejulgado TCE/SC nº 2101</a:t>
            </a:r>
            <a:r>
              <a:rPr lang="pt-BR" sz="2600" dirty="0" smtClean="0">
                <a:latin typeface="Futura Bk BT" panose="020B0502020204020303" pitchFamily="34" charset="0"/>
              </a:rPr>
              <a:t>).</a:t>
            </a:r>
          </a:p>
          <a:p>
            <a:pPr marL="539750" indent="-360363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A vedação não se estende aos </a:t>
            </a:r>
            <a:r>
              <a:rPr lang="pt-BR" sz="2600" u="sng" dirty="0" smtClean="0">
                <a:latin typeface="Futura Bk BT" panose="020B0502020204020303" pitchFamily="34" charset="0"/>
              </a:rPr>
              <a:t>servidores dos demais poderes</a:t>
            </a:r>
            <a:r>
              <a:rPr lang="pt-BR" sz="2600" dirty="0" smtClean="0">
                <a:latin typeface="Futura Bk BT" panose="020B0502020204020303" pitchFamily="34" charset="0"/>
              </a:rPr>
              <a:t> (AC. TSE, de 23/8/16, no </a:t>
            </a:r>
            <a:r>
              <a:rPr lang="pt-BR" sz="2600" dirty="0" err="1" smtClean="0">
                <a:latin typeface="Futura Bk BT" panose="020B0502020204020303" pitchFamily="34" charset="0"/>
              </a:rPr>
              <a:t>AgR-Resp</a:t>
            </a:r>
            <a:r>
              <a:rPr lang="pt-BR" sz="2600" dirty="0" smtClean="0">
                <a:latin typeface="Futura Bk BT" panose="020B0502020204020303" pitchFamily="34" charset="0"/>
              </a:rPr>
              <a:t> nº 119653, e, de 1/3/16, no </a:t>
            </a:r>
            <a:r>
              <a:rPr lang="pt-BR" sz="2600" dirty="0" err="1" smtClean="0">
                <a:latin typeface="Futura Bk BT" panose="020B0502020204020303" pitchFamily="34" charset="0"/>
              </a:rPr>
              <a:t>AgR-Resp</a:t>
            </a:r>
            <a:r>
              <a:rPr lang="pt-BR" sz="2600" dirty="0" smtClean="0">
                <a:latin typeface="Futura Bk BT" panose="020B0502020204020303" pitchFamily="34" charset="0"/>
              </a:rPr>
              <a:t> nº 137472). </a:t>
            </a:r>
            <a:endParaRPr lang="pt-BR" sz="20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Futura Bk BT" panose="020B0502020204020303" pitchFamily="34" charset="0"/>
            </a:endParaRPr>
          </a:p>
          <a:p>
            <a:pPr marL="539750" indent="-360363" algn="ctr">
              <a:lnSpc>
                <a:spcPct val="150000"/>
              </a:lnSpc>
            </a:pPr>
            <a:r>
              <a:rPr lang="pt-BR" sz="2600" b="1" dirty="0" smtClean="0">
                <a:latin typeface="Futura Bk BT" panose="020B0502020204020303" pitchFamily="34" charset="0"/>
              </a:rPr>
              <a:t>(Doutrina X Decisões do TSE) </a:t>
            </a:r>
            <a:r>
              <a:rPr lang="pt-BR" sz="2600" dirty="0" smtClean="0">
                <a:latin typeface="Futura Bk BT" panose="020B0502020204020303" pitchFamily="34" charset="0"/>
              </a:rPr>
              <a:t>–</a:t>
            </a:r>
            <a:r>
              <a:rPr lang="pt-BR" sz="2600" b="1" dirty="0" smtClean="0">
                <a:latin typeface="Futura Bk BT" panose="020B0502020204020303" pitchFamily="34" charset="0"/>
              </a:rPr>
              <a:t> </a:t>
            </a:r>
            <a:r>
              <a:rPr lang="pt-BR" sz="2600" dirty="0" smtClean="0">
                <a:latin typeface="Futura Bk BT" panose="020B0502020204020303" pitchFamily="34" charset="0"/>
              </a:rPr>
              <a:t>“abuso de poder”</a:t>
            </a:r>
            <a:endParaRPr lang="pt-BR" sz="2400" b="1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379445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290945"/>
            <a:ext cx="11402292" cy="112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6350"/>
            <a:r>
              <a:rPr lang="pt-BR" sz="2800" b="1" dirty="0" smtClean="0">
                <a:latin typeface="Futura Bk BT" panose="020B0502020204020303" pitchFamily="34" charset="0"/>
              </a:rPr>
              <a:t>Jurisprudência – configuração da conduta</a:t>
            </a:r>
          </a:p>
          <a:p>
            <a:pPr marL="539750" indent="-360363">
              <a:buFont typeface="Wingdings" pitchFamily="2" charset="2"/>
              <a:buChar char="ü"/>
            </a:pPr>
            <a:endParaRPr lang="pt-BR" sz="2400" b="1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PREFEITO. ABUSO DE PODER POLÍTICO. CONDUTAS VEDADAS A AGENTES PÚBLICOS. CONFIGURAÇÃO. [...] 14. É vedado ceder servidor, em horário de expediente, para campanhas (art. 73, III, da Lei 9.504/97). </a:t>
            </a:r>
          </a:p>
          <a:p>
            <a:pPr marL="53975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15. Extrai-se da moldura fática do acórdão que Rubens Carlos Giro </a:t>
            </a:r>
            <a:r>
              <a:rPr lang="pt-BR" sz="2400" u="sng" dirty="0" smtClean="0">
                <a:latin typeface="Futura Bk BT" panose="020B0502020204020303" pitchFamily="34" charset="0"/>
              </a:rPr>
              <a:t>participou de reunião, como representante partidário, na Promotoria de Justiça</a:t>
            </a:r>
            <a:r>
              <a:rPr lang="pt-BR" sz="2400" dirty="0" smtClean="0">
                <a:latin typeface="Futura Bk BT" panose="020B0502020204020303" pitchFamily="34" charset="0"/>
              </a:rPr>
              <a:t>, durante sua jornada de trabalho, sendo incontroverso o ilícito. </a:t>
            </a:r>
          </a:p>
          <a:p>
            <a:pPr marL="539750" algn="just">
              <a:lnSpc>
                <a:spcPct val="150000"/>
              </a:lnSpc>
            </a:pPr>
            <a:r>
              <a:rPr lang="pt-BR" sz="2200" dirty="0" smtClean="0">
                <a:latin typeface="Futura Bk BT" panose="020B0502020204020303" pitchFamily="34" charset="0"/>
              </a:rPr>
              <a:t>(TSE. AC de 23/8/16, no </a:t>
            </a:r>
            <a:r>
              <a:rPr lang="pt-BR" sz="2200" dirty="0" err="1" smtClean="0">
                <a:latin typeface="Futura Bk BT" panose="020B0502020204020303" pitchFamily="34" charset="0"/>
              </a:rPr>
              <a:t>Resp</a:t>
            </a:r>
            <a:r>
              <a:rPr lang="pt-BR" sz="2200" dirty="0" smtClean="0">
                <a:latin typeface="Futura Bk BT" panose="020B0502020204020303" pitchFamily="34" charset="0"/>
              </a:rPr>
              <a:t> nº 30010)</a:t>
            </a:r>
          </a:p>
          <a:p>
            <a:pPr marL="539750">
              <a:lnSpc>
                <a:spcPct val="150000"/>
              </a:lnSpc>
            </a:pPr>
            <a:r>
              <a:rPr lang="pt-BR" sz="2200" dirty="0" smtClean="0">
                <a:latin typeface="Futura Bk BT" panose="020B0502020204020303" pitchFamily="34" charset="0"/>
              </a:rPr>
              <a:t> </a:t>
            </a:r>
          </a:p>
          <a:p>
            <a:pPr marL="539750" indent="-6350" algn="just">
              <a:lnSpc>
                <a:spcPct val="150000"/>
              </a:lnSpc>
            </a:pPr>
            <a:r>
              <a:rPr lang="pt-BR" sz="2600" b="1" dirty="0" smtClean="0">
                <a:latin typeface="Futura Bk BT" panose="020B0502020204020303" pitchFamily="34" charset="0"/>
              </a:rPr>
              <a:t>Obs. </a:t>
            </a:r>
            <a:r>
              <a:rPr lang="pt-BR" sz="2600" u="sng" dirty="0" smtClean="0">
                <a:latin typeface="Futura Bk BT" panose="020B0502020204020303" pitchFamily="34" charset="0"/>
              </a:rPr>
              <a:t>Qualquer ato de campanha</a:t>
            </a:r>
            <a:r>
              <a:rPr lang="pt-BR" sz="2600" dirty="0" smtClean="0">
                <a:latin typeface="Futura Bk BT" panose="020B0502020204020303" pitchFamily="34" charset="0"/>
              </a:rPr>
              <a:t>: carreata, distribuir material de campanha, limpar o local destinado ao comício, etc.</a:t>
            </a: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flipV="1">
            <a:off x="7337137" y="3009901"/>
            <a:ext cx="2772064" cy="1177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379445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0"/>
            <a:ext cx="11402292" cy="142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6350"/>
            <a:r>
              <a:rPr lang="pt-BR" sz="2800" b="1" dirty="0" smtClean="0">
                <a:latin typeface="Futura Bk BT" panose="020B0502020204020303" pitchFamily="34" charset="0"/>
              </a:rPr>
              <a:t>Jurisprudência – configuração da conduta</a:t>
            </a:r>
          </a:p>
          <a:p>
            <a:pPr marL="539750" indent="-360363">
              <a:buFont typeface="Wingdings" pitchFamily="2" charset="2"/>
              <a:buChar char="ü"/>
            </a:pPr>
            <a:endParaRPr lang="pt-BR" sz="2400" b="1" dirty="0" smtClean="0">
              <a:latin typeface="Futura Bk BT" panose="020B0502020204020303" pitchFamily="34" charset="0"/>
            </a:endParaRPr>
          </a:p>
          <a:p>
            <a:pPr marL="539750" indent="-635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[...] Determinação realizada pelo Secretário de Saúde do Município para que os </a:t>
            </a:r>
            <a:r>
              <a:rPr lang="pt-BR" sz="2400" u="sng" dirty="0" smtClean="0">
                <a:latin typeface="Futura Bk BT" panose="020B0502020204020303" pitchFamily="34" charset="0"/>
              </a:rPr>
              <a:t>agentes comunitários de saúde distribuam material de propaganda eleitoral durante as visitas regulares à população</a:t>
            </a:r>
            <a:r>
              <a:rPr lang="pt-BR" sz="2400" dirty="0" smtClean="0">
                <a:latin typeface="Futura Bk BT" panose="020B0502020204020303" pitchFamily="34" charset="0"/>
              </a:rPr>
              <a:t>, no horário de expediente normal, constitui prática de conduta vedada descrita no art. 73, III da Lei nº 9.504/97. </a:t>
            </a:r>
            <a:r>
              <a:rPr lang="pt-BR" sz="2200" dirty="0" smtClean="0">
                <a:latin typeface="Futura Bk BT" panose="020B0502020204020303" pitchFamily="34" charset="0"/>
              </a:rPr>
              <a:t>(TRE/PA. Representação nº 269.142. Acórdão nº 26.135, de 18/7/13)</a:t>
            </a:r>
          </a:p>
          <a:p>
            <a:pPr marL="539750" indent="-6350" algn="just">
              <a:lnSpc>
                <a:spcPct val="150000"/>
              </a:lnSpc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indent="-635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[...] aplicação de multa. Secretário Adjunto de Saúde e sua assistente ordenaram que </a:t>
            </a:r>
            <a:r>
              <a:rPr lang="pt-BR" sz="2400" u="sng" dirty="0" smtClean="0">
                <a:latin typeface="Futura Bk BT" panose="020B0502020204020303" pitchFamily="34" charset="0"/>
              </a:rPr>
              <a:t>2 ACS convidassem gestantes durante o horário de expediente para palestras e consultas médicas. O objetivo do convite era a participação destas na gravação do programa eleitoral</a:t>
            </a:r>
            <a:r>
              <a:rPr lang="pt-BR" sz="2400" dirty="0" smtClean="0">
                <a:latin typeface="Futura Bk BT" panose="020B0502020204020303" pitchFamily="34" charset="0"/>
              </a:rPr>
              <a:t>. </a:t>
            </a:r>
            <a:r>
              <a:rPr lang="pt-BR" sz="2200" dirty="0" smtClean="0">
                <a:latin typeface="Futura Bk BT" panose="020B0502020204020303" pitchFamily="34" charset="0"/>
              </a:rPr>
              <a:t>(TSE. AC de 25/6/14, no </a:t>
            </a:r>
            <a:r>
              <a:rPr lang="pt-BR" sz="2200" dirty="0" err="1" smtClean="0">
                <a:latin typeface="Futura Bk BT" panose="020B0502020204020303" pitchFamily="34" charset="0"/>
              </a:rPr>
              <a:t>AgR-Resp</a:t>
            </a:r>
            <a:r>
              <a:rPr lang="pt-BR" sz="2200" dirty="0" smtClean="0">
                <a:latin typeface="Futura Bk BT" panose="020B0502020204020303" pitchFamily="34" charset="0"/>
              </a:rPr>
              <a:t> nº 122954) </a:t>
            </a:r>
          </a:p>
          <a:p>
            <a:pPr marL="539750" indent="-6350" algn="just">
              <a:lnSpc>
                <a:spcPct val="150000"/>
              </a:lnSpc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indent="-6350" algn="just">
              <a:lnSpc>
                <a:spcPct val="150000"/>
              </a:lnSpc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>
              <a:lnSpc>
                <a:spcPct val="150000"/>
              </a:lnSpc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379445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259491"/>
            <a:ext cx="11402292" cy="110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6350"/>
            <a:r>
              <a:rPr lang="pt-BR" sz="2800" b="1" dirty="0" smtClean="0">
                <a:latin typeface="Futura Bk BT" panose="020B0502020204020303" pitchFamily="34" charset="0"/>
              </a:rPr>
              <a:t>Jurisprudência – </a:t>
            </a:r>
            <a:r>
              <a:rPr lang="pt-BR" sz="2800" b="1" u="sng" dirty="0" smtClean="0">
                <a:latin typeface="Futura Bk BT" panose="020B0502020204020303" pitchFamily="34" charset="0"/>
              </a:rPr>
              <a:t>não</a:t>
            </a:r>
            <a:r>
              <a:rPr lang="pt-BR" sz="2800" b="1" dirty="0" smtClean="0">
                <a:latin typeface="Futura Bk BT" panose="020B0502020204020303" pitchFamily="34" charset="0"/>
              </a:rPr>
              <a:t> configuração da conduta</a:t>
            </a:r>
          </a:p>
          <a:p>
            <a:pPr marL="539750" indent="-360363"/>
            <a:endParaRPr lang="pt-BR" sz="2400" b="1" dirty="0" smtClean="0">
              <a:latin typeface="Futura Bk BT" panose="020B0502020204020303" pitchFamily="34" charset="0"/>
            </a:endParaRPr>
          </a:p>
          <a:p>
            <a:pPr marL="539750" indent="-360363"/>
            <a:endParaRPr lang="pt-BR" sz="1200" b="1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[...] </a:t>
            </a:r>
            <a:r>
              <a:rPr lang="pt-BR" sz="2400" u="sng" dirty="0" smtClean="0">
                <a:latin typeface="Futura Bk BT" panose="020B0502020204020303" pitchFamily="34" charset="0"/>
              </a:rPr>
              <a:t>a mera circunstância de os servidores portarem adesivos</a:t>
            </a:r>
            <a:r>
              <a:rPr lang="pt-BR" sz="2400" dirty="0" smtClean="0">
                <a:latin typeface="Futura Bk BT" panose="020B0502020204020303" pitchFamily="34" charset="0"/>
              </a:rPr>
              <a:t> contendo propaganda eleitoral dentro da repartição, durante o horário de expediente, conquanto eticamente reprovável, </a:t>
            </a:r>
            <a:r>
              <a:rPr lang="pt-BR" sz="2400" b="1" dirty="0" smtClean="0">
                <a:latin typeface="Futura Bk BT" panose="020B0502020204020303" pitchFamily="34" charset="0"/>
              </a:rPr>
              <a:t>não se enquadra na descrição típica</a:t>
            </a:r>
            <a:r>
              <a:rPr lang="pt-BR" sz="2400" dirty="0" smtClean="0">
                <a:latin typeface="Futura Bk BT" panose="020B0502020204020303" pitchFamily="34" charset="0"/>
              </a:rPr>
              <a:t> contida no art. 73, III, da Lei nº 9.504/97. </a:t>
            </a:r>
            <a:r>
              <a:rPr lang="pt-BR" sz="2200" dirty="0" smtClean="0">
                <a:latin typeface="Futura Bk BT" panose="020B0502020204020303" pitchFamily="34" charset="0"/>
              </a:rPr>
              <a:t>(TSE. AC de 23/8/16, no </a:t>
            </a:r>
            <a:r>
              <a:rPr lang="pt-BR" sz="2200" dirty="0" err="1" smtClean="0">
                <a:latin typeface="Futura Bk BT" panose="020B0502020204020303" pitchFamily="34" charset="0"/>
              </a:rPr>
              <a:t>Resp</a:t>
            </a:r>
            <a:r>
              <a:rPr lang="pt-BR" sz="2200" dirty="0" smtClean="0">
                <a:latin typeface="Futura Bk BT" panose="020B0502020204020303" pitchFamily="34" charset="0"/>
              </a:rPr>
              <a:t> nº 30010)</a:t>
            </a:r>
          </a:p>
          <a:p>
            <a:pPr marL="539750" algn="just">
              <a:lnSpc>
                <a:spcPct val="150000"/>
              </a:lnSpc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r>
              <a:rPr lang="pt-BR" sz="2400" u="sng" dirty="0" smtClean="0">
                <a:latin typeface="Futura Bk BT" panose="020B0502020204020303" pitchFamily="34" charset="0"/>
              </a:rPr>
              <a:t>Mensagem de apoio de servidor público a candidato</a:t>
            </a:r>
            <a:r>
              <a:rPr lang="pt-BR" sz="2400" dirty="0" smtClean="0">
                <a:latin typeface="Futura Bk BT" panose="020B0502020204020303" pitchFamily="34" charset="0"/>
              </a:rPr>
              <a:t>, mesmo se veiculada em </a:t>
            </a:r>
            <a:r>
              <a:rPr lang="pt-BR" sz="2400" u="sng" dirty="0" smtClean="0">
                <a:latin typeface="Futura Bk BT" panose="020B0502020204020303" pitchFamily="34" charset="0"/>
              </a:rPr>
              <a:t>programa do horário eleitoral gratuito</a:t>
            </a:r>
            <a:r>
              <a:rPr lang="pt-BR" sz="2400" dirty="0" smtClean="0">
                <a:latin typeface="Futura Bk BT" panose="020B0502020204020303" pitchFamily="34" charset="0"/>
              </a:rPr>
              <a:t>, </a:t>
            </a:r>
            <a:r>
              <a:rPr lang="pt-BR" sz="2400" b="1" dirty="0" smtClean="0">
                <a:latin typeface="Futura Bk BT" panose="020B0502020204020303" pitchFamily="34" charset="0"/>
              </a:rPr>
              <a:t>em regra não configura a vedação prevista no art. 73, III </a:t>
            </a:r>
            <a:r>
              <a:rPr lang="pt-BR" sz="2400" dirty="0" smtClean="0">
                <a:latin typeface="Futura Bk BT" panose="020B0502020204020303" pitchFamily="34" charset="0"/>
              </a:rPr>
              <a:t>[...]. </a:t>
            </a:r>
            <a:r>
              <a:rPr lang="pt-BR" sz="2200" dirty="0" smtClean="0">
                <a:latin typeface="Futura Bk BT" panose="020B0502020204020303" pitchFamily="34" charset="0"/>
              </a:rPr>
              <a:t>(TRE/SC, AC nº 19430, de 21/9/04)</a:t>
            </a:r>
            <a:endParaRPr lang="pt-BR" sz="1200" dirty="0" smtClean="0">
              <a:latin typeface="Futura Bk BT" panose="020B0502020204020303" pitchFamily="34" charset="0"/>
            </a:endParaRPr>
          </a:p>
          <a:p>
            <a:pPr marL="539750">
              <a:lnSpc>
                <a:spcPct val="150000"/>
              </a:lnSpc>
            </a:pPr>
            <a:r>
              <a:rPr lang="pt-BR" sz="1200" dirty="0" smtClean="0">
                <a:latin typeface="Futura Bk BT" panose="020B0502020204020303" pitchFamily="34" charset="0"/>
              </a:rPr>
              <a:t> </a:t>
            </a: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b="1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379445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402292" cy="1244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6350"/>
            <a:endParaRPr lang="pt-BR" sz="2800" b="1" dirty="0" smtClean="0">
              <a:latin typeface="Futura Bk BT" panose="020B0502020204020303" pitchFamily="34" charset="0"/>
            </a:endParaRPr>
          </a:p>
          <a:p>
            <a:pPr marL="539750" indent="-6350"/>
            <a:r>
              <a:rPr lang="pt-BR" sz="2800" b="1" dirty="0" smtClean="0">
                <a:latin typeface="Futura Bk BT" panose="020B0502020204020303" pitchFamily="34" charset="0"/>
              </a:rPr>
              <a:t>Jurisprudência – </a:t>
            </a:r>
            <a:r>
              <a:rPr lang="pt-BR" sz="2800" b="1" u="sng" dirty="0" smtClean="0">
                <a:latin typeface="Futura Bk BT" panose="020B0502020204020303" pitchFamily="34" charset="0"/>
              </a:rPr>
              <a:t>não</a:t>
            </a:r>
            <a:r>
              <a:rPr lang="pt-BR" sz="2800" b="1" dirty="0" smtClean="0">
                <a:latin typeface="Futura Bk BT" panose="020B0502020204020303" pitchFamily="34" charset="0"/>
              </a:rPr>
              <a:t> configuração da conduta</a:t>
            </a:r>
          </a:p>
          <a:p>
            <a:pPr marL="539750" indent="-360363">
              <a:buFont typeface="Wingdings" pitchFamily="2" charset="2"/>
              <a:buChar char="ü"/>
            </a:pPr>
            <a:endParaRPr lang="pt-BR" sz="2400" b="1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Apoio político no perfil pessoal do servidor na rede social “</a:t>
            </a:r>
            <a:r>
              <a:rPr lang="pt-BR" sz="2400" dirty="0" err="1" smtClean="0">
                <a:latin typeface="Futura Bk BT" panose="020B0502020204020303" pitchFamily="34" charset="0"/>
              </a:rPr>
              <a:t>facebook</a:t>
            </a:r>
            <a:r>
              <a:rPr lang="pt-BR" sz="2400" dirty="0" smtClean="0">
                <a:latin typeface="Futura Bk BT" panose="020B0502020204020303" pitchFamily="34" charset="0"/>
              </a:rPr>
              <a:t>”, </a:t>
            </a:r>
            <a:r>
              <a:rPr lang="pt-BR" sz="2400" b="1" dirty="0" smtClean="0">
                <a:latin typeface="Futura Bk BT" panose="020B0502020204020303" pitchFamily="34" charset="0"/>
              </a:rPr>
              <a:t>não configura a conduta vedada na lei</a:t>
            </a:r>
            <a:r>
              <a:rPr lang="pt-BR" sz="2400" dirty="0" smtClean="0">
                <a:latin typeface="Futura Bk BT" panose="020B0502020204020303" pitchFamily="34" charset="0"/>
              </a:rPr>
              <a:t>. (TRE/PR, AC nº 12622, de 13/06/19)</a:t>
            </a:r>
          </a:p>
          <a:p>
            <a:pPr marL="539750" algn="just">
              <a:lnSpc>
                <a:spcPct val="150000"/>
              </a:lnSpc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Para incidência da proibição do art. 73, III [...] </a:t>
            </a:r>
            <a:r>
              <a:rPr lang="pt-BR" sz="2400" u="sng" dirty="0" smtClean="0">
                <a:latin typeface="Futura Bk BT" panose="020B0502020204020303" pitchFamily="34" charset="0"/>
              </a:rPr>
              <a:t>é necessário que se verifique o uso efetivo do aparato estatal em prol de determinada campanha</a:t>
            </a:r>
            <a:r>
              <a:rPr lang="pt-BR" sz="2400" dirty="0" smtClean="0">
                <a:latin typeface="Futura Bk BT" panose="020B0502020204020303" pitchFamily="34" charset="0"/>
              </a:rPr>
              <a:t>. O </a:t>
            </a:r>
            <a:r>
              <a:rPr lang="pt-BR" sz="2400" u="sng" dirty="0" smtClean="0">
                <a:latin typeface="Futura Bk BT" panose="020B0502020204020303" pitchFamily="34" charset="0"/>
              </a:rPr>
              <a:t>mero engajamento</a:t>
            </a:r>
            <a:r>
              <a:rPr lang="pt-BR" sz="2400" dirty="0" smtClean="0">
                <a:latin typeface="Futura Bk BT" panose="020B0502020204020303" pitchFamily="34" charset="0"/>
              </a:rPr>
              <a:t> eleitoral de servidor público, “fora do exercício das atribuições do cargo”, </a:t>
            </a:r>
            <a:r>
              <a:rPr lang="pt-BR" sz="2400" b="1" dirty="0" smtClean="0">
                <a:latin typeface="Futura Bk BT" panose="020B0502020204020303" pitchFamily="34" charset="0"/>
              </a:rPr>
              <a:t>não caracteriza a prática da conduta vedada</a:t>
            </a:r>
            <a:r>
              <a:rPr lang="pt-BR" sz="2400" dirty="0" smtClean="0">
                <a:latin typeface="Futura Bk BT" panose="020B0502020204020303" pitchFamily="34" charset="0"/>
              </a:rPr>
              <a:t>.  (TSE. AC de 13/06/19, no </a:t>
            </a:r>
            <a:r>
              <a:rPr lang="pt-BR" sz="2400" dirty="0" err="1" smtClean="0">
                <a:latin typeface="Futura Bk BT" panose="020B0502020204020303" pitchFamily="34" charset="0"/>
              </a:rPr>
              <a:t>AgR-Ag</a:t>
            </a:r>
            <a:r>
              <a:rPr lang="pt-BR" sz="2400" dirty="0" smtClean="0">
                <a:latin typeface="Futura Bk BT" panose="020B0502020204020303" pitchFamily="34" charset="0"/>
              </a:rPr>
              <a:t>. Instrumento nº 12622)</a:t>
            </a:r>
          </a:p>
          <a:p>
            <a:pPr marL="539750">
              <a:lnSpc>
                <a:spcPct val="150000"/>
              </a:lnSpc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9750" indent="-360363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610109" cy="857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4288" algn="ctr"/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Principais condutas vedadas</a:t>
            </a: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pPr marL="539750" algn="just">
              <a:lnSpc>
                <a:spcPct val="150000"/>
              </a:lnSpc>
            </a:pPr>
            <a:r>
              <a:rPr lang="pt-BR" sz="2800" dirty="0" smtClean="0">
                <a:latin typeface="Futura Bk BT" panose="020B0502020204020303" pitchFamily="34" charset="0"/>
              </a:rPr>
              <a:t>                 – </a:t>
            </a:r>
            <a:r>
              <a:rPr lang="pt-BR" sz="2800" b="1" dirty="0" smtClean="0">
                <a:latin typeface="Futura Bk BT" panose="020B0502020204020303" pitchFamily="34" charset="0"/>
              </a:rPr>
              <a:t>movimentação funcional/ </a:t>
            </a:r>
            <a:r>
              <a:rPr lang="pt-BR" sz="2800" b="1" u="sng" dirty="0" smtClean="0">
                <a:latin typeface="Futura Bk BT" panose="020B0502020204020303" pitchFamily="34" charset="0"/>
              </a:rPr>
              <a:t>circunscrição do pleito</a:t>
            </a:r>
            <a:endParaRPr lang="pt-BR" sz="1200" b="1" u="sng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901700" indent="-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 nomear, contratar ou de qualquer forma admitir;</a:t>
            </a:r>
          </a:p>
          <a:p>
            <a:pPr marL="901700" indent="-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 demitir sem justa causa;</a:t>
            </a:r>
          </a:p>
          <a:p>
            <a:pPr marL="539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    suprimir ou readaptar vantagens;</a:t>
            </a:r>
          </a:p>
          <a:p>
            <a:pPr marL="989013" indent="-4492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dificultar ou impedir o exercício funcional, e, de </a:t>
            </a:r>
            <a:r>
              <a:rPr lang="pt-BR" sz="2600" i="1" dirty="0" smtClean="0">
                <a:latin typeface="Futura Bk BT" panose="020B0502020204020303" pitchFamily="34" charset="0"/>
              </a:rPr>
              <a:t>ex </a:t>
            </a:r>
            <a:r>
              <a:rPr lang="pt-BR" sz="2600" i="1" dirty="0" err="1" smtClean="0">
                <a:latin typeface="Futura Bk BT" panose="020B0502020204020303" pitchFamily="34" charset="0"/>
              </a:rPr>
              <a:t>officio</a:t>
            </a:r>
            <a:r>
              <a:rPr lang="pt-BR" sz="2600" dirty="0" smtClean="0">
                <a:latin typeface="Futura Bk BT" panose="020B0502020204020303" pitchFamily="34" charset="0"/>
              </a:rPr>
              <a:t>, remover, transferir ou exonerar servidor.</a:t>
            </a:r>
          </a:p>
          <a:p>
            <a:pPr marL="801688" indent="-352425"/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b="1" dirty="0" smtClean="0">
                <a:latin typeface="Futura Bk BT" panose="020B0502020204020303" pitchFamily="34" charset="0"/>
              </a:rPr>
              <a:t>Data da incidência: </a:t>
            </a:r>
            <a:r>
              <a:rPr lang="pt-BR" sz="2600" dirty="0" smtClean="0">
                <a:latin typeface="Futura Bk BT" panose="020B0502020204020303" pitchFamily="34" charset="0"/>
              </a:rPr>
              <a:t>a partir de 04/07/2020 (03 meses antes do pleito até a posse dos eleitos).</a:t>
            </a: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124" y="1087395"/>
            <a:ext cx="1790958" cy="61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233727" cy="1186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r>
              <a:rPr lang="pt-BR" sz="2600" b="1" dirty="0" smtClean="0">
                <a:latin typeface="Futura Bk BT" panose="020B0502020204020303" pitchFamily="34" charset="0"/>
              </a:rPr>
              <a:t>Jurisprudência:</a:t>
            </a:r>
          </a:p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endParaRPr lang="pt-BR" sz="1200" b="1" dirty="0" smtClean="0">
              <a:latin typeface="Futura Bk BT" panose="020B0502020204020303" pitchFamily="34" charset="0"/>
            </a:endParaRPr>
          </a:p>
          <a:p>
            <a:pPr marL="444500" indent="4763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[...] A dificuldade imposta ao exercício funcional de uma servidora consubstanciado </a:t>
            </a:r>
            <a:r>
              <a:rPr lang="pt-BR" sz="2400" b="1" dirty="0" smtClean="0">
                <a:latin typeface="Futura Bk BT" panose="020B0502020204020303" pitchFamily="34" charset="0"/>
              </a:rPr>
              <a:t>em suspensão de ordem de férias, sem qualquer interesse da administração</a:t>
            </a:r>
            <a:r>
              <a:rPr lang="pt-BR" sz="2400" dirty="0" smtClean="0">
                <a:latin typeface="Futura Bk BT" panose="020B0502020204020303" pitchFamily="34" charset="0"/>
              </a:rPr>
              <a:t>, configura a conduta vedada do art. 73, V, ensejando a imposição de multa. (TSE, AC nº 11207, de 17/11/09)</a:t>
            </a:r>
          </a:p>
          <a:p>
            <a:pPr marL="444500" indent="4763" algn="just">
              <a:lnSpc>
                <a:spcPct val="150000"/>
              </a:lnSpc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444500" indent="4763" algn="just">
              <a:lnSpc>
                <a:spcPct val="150000"/>
              </a:lnSpc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444500" indent="4763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[...] demissão de ACT após o pedido de licença remunerada para concorrer ao cargo de vereador. (TRE/SC, AC nº 19.436, de 21/09/04)</a:t>
            </a:r>
            <a:endParaRPr lang="pt-BR" sz="2400" b="1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444500" indent="4763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[...] dispensa de todos os ACT (717) após as eleições, revela a gravidade da conduta. (TSE, </a:t>
            </a:r>
            <a:r>
              <a:rPr lang="pt-BR" sz="2400" dirty="0" err="1" smtClean="0">
                <a:latin typeface="Futura Bk BT" panose="020B0502020204020303" pitchFamily="34" charset="0"/>
              </a:rPr>
              <a:t>Agr</a:t>
            </a:r>
            <a:r>
              <a:rPr lang="pt-BR" sz="2400" dirty="0" smtClean="0">
                <a:latin typeface="Futura Bk BT" panose="020B0502020204020303" pitchFamily="34" charset="0"/>
              </a:rPr>
              <a:t> nº 61467, de 31/08/16)</a:t>
            </a:r>
          </a:p>
          <a:p>
            <a:pPr marL="444500" indent="4763">
              <a:lnSpc>
                <a:spcPct val="150000"/>
              </a:lnSpc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233727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endParaRPr lang="pt-BR" sz="2800" b="1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r>
              <a:rPr lang="pt-BR" sz="2800" b="1" dirty="0" smtClean="0">
                <a:latin typeface="Futura Bk BT" panose="020B0502020204020303" pitchFamily="34" charset="0"/>
              </a:rPr>
              <a:t>Jurisprudência:</a:t>
            </a:r>
          </a:p>
          <a:p>
            <a:pPr marL="801688" indent="-352425">
              <a:lnSpc>
                <a:spcPct val="150000"/>
              </a:lnSpc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444500" indent="4763" algn="just">
              <a:lnSpc>
                <a:spcPct val="150000"/>
              </a:lnSpc>
            </a:pPr>
            <a:r>
              <a:rPr lang="pt-BR" sz="2800" dirty="0" smtClean="0">
                <a:latin typeface="Futura Bk BT" panose="020B0502020204020303" pitchFamily="34" charset="0"/>
              </a:rPr>
              <a:t>[...] a </a:t>
            </a:r>
            <a:r>
              <a:rPr lang="pt-BR" sz="2800" u="sng" dirty="0" smtClean="0">
                <a:latin typeface="Futura Bk BT" panose="020B0502020204020303" pitchFamily="34" charset="0"/>
              </a:rPr>
              <a:t>remoção de servidores</a:t>
            </a:r>
            <a:r>
              <a:rPr lang="pt-BR" sz="2800" dirty="0" smtClean="0">
                <a:latin typeface="Futura Bk BT" panose="020B0502020204020303" pitchFamily="34" charset="0"/>
              </a:rPr>
              <a:t> públicos fora das exceções legais foi </a:t>
            </a:r>
            <a:r>
              <a:rPr lang="pt-BR" sz="2800" b="1" dirty="0" smtClean="0">
                <a:latin typeface="Futura Bk BT" panose="020B0502020204020303" pitchFamily="34" charset="0"/>
              </a:rPr>
              <a:t>realizada em retaliação</a:t>
            </a:r>
            <a:r>
              <a:rPr lang="pt-BR" sz="2800" dirty="0" smtClean="0">
                <a:latin typeface="Futura Bk BT" panose="020B0502020204020303" pitchFamily="34" charset="0"/>
              </a:rPr>
              <a:t> àqueles que não apoiaram a campanha do recorrente. A </a:t>
            </a:r>
            <a:r>
              <a:rPr lang="pt-BR" sz="2800" u="sng" dirty="0" smtClean="0">
                <a:latin typeface="Futura Bk BT" panose="020B0502020204020303" pitchFamily="34" charset="0"/>
              </a:rPr>
              <a:t>supressão de vantagens</a:t>
            </a:r>
            <a:r>
              <a:rPr lang="pt-BR" sz="2800" dirty="0" smtClean="0">
                <a:latin typeface="Futura Bk BT" panose="020B0502020204020303" pitchFamily="34" charset="0"/>
              </a:rPr>
              <a:t> dentro do período de 03 meses, alcançou número significativo de servidores. (TSE. AC de 19/03/19, </a:t>
            </a:r>
            <a:r>
              <a:rPr lang="pt-BR" sz="2800" dirty="0" err="1" smtClean="0">
                <a:latin typeface="Futura Bk BT" panose="020B0502020204020303" pitchFamily="34" charset="0"/>
              </a:rPr>
              <a:t>Resp</a:t>
            </a:r>
            <a:r>
              <a:rPr lang="pt-BR" sz="2800" dirty="0" smtClean="0">
                <a:latin typeface="Futura Bk BT" panose="020B0502020204020303" pitchFamily="34" charset="0"/>
              </a:rPr>
              <a:t>. nº 32372)</a:t>
            </a:r>
          </a:p>
          <a:p>
            <a:pPr marL="1619250" indent="-1169988" algn="just">
              <a:lnSpc>
                <a:spcPct val="150000"/>
              </a:lnSpc>
              <a:tabLst>
                <a:tab pos="1519238" algn="l"/>
              </a:tabLst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233727" cy="1369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3000" b="1" dirty="0" smtClean="0">
                <a:latin typeface="Futura Bk BT" panose="020B0502020204020303" pitchFamily="34" charset="0"/>
              </a:rPr>
              <a:t>Exceções legais (art. 73, V):</a:t>
            </a:r>
          </a:p>
          <a:p>
            <a:pPr marL="801688" indent="-352425">
              <a:lnSpc>
                <a:spcPct val="150000"/>
              </a:lnSpc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  <a:buAutoNum type="alphaLcParenR"/>
            </a:pPr>
            <a:r>
              <a:rPr lang="pt-BR" sz="2600" dirty="0" smtClean="0">
                <a:latin typeface="Futura Bk BT" panose="020B0502020204020303" pitchFamily="34" charset="0"/>
              </a:rPr>
              <a:t>nomeação ou exoneração de cargos em comissão e designação ou dispensa de funções de confiança;</a:t>
            </a:r>
          </a:p>
          <a:p>
            <a:pPr marL="963613" indent="-514350">
              <a:lnSpc>
                <a:spcPct val="150000"/>
              </a:lnSpc>
              <a:buAutoNum type="alphaLcParenR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  <a:buAutoNum type="alphaLcParenR" startAt="3"/>
            </a:pPr>
            <a:r>
              <a:rPr lang="pt-BR" sz="2600" dirty="0" smtClean="0">
                <a:latin typeface="Futura Bk BT" panose="020B0502020204020303" pitchFamily="34" charset="0"/>
              </a:rPr>
              <a:t>nomeação dos aprovados em concursos públicos </a:t>
            </a:r>
            <a:r>
              <a:rPr lang="pt-BR" sz="2600" b="1" dirty="0" smtClean="0">
                <a:latin typeface="Futura Bk BT" panose="020B0502020204020303" pitchFamily="34" charset="0"/>
              </a:rPr>
              <a:t>homologados</a:t>
            </a:r>
            <a:r>
              <a:rPr lang="pt-BR" sz="2600" dirty="0" smtClean="0">
                <a:latin typeface="Futura Bk BT" panose="020B0502020204020303" pitchFamily="34" charset="0"/>
              </a:rPr>
              <a:t> </a:t>
            </a:r>
            <a:r>
              <a:rPr lang="pt-BR" sz="2600" u="sng" dirty="0" smtClean="0">
                <a:latin typeface="Futura Bk BT" panose="020B0502020204020303" pitchFamily="34" charset="0"/>
              </a:rPr>
              <a:t>até 4 de julho de 2020</a:t>
            </a:r>
            <a:r>
              <a:rPr lang="pt-BR" sz="2600" dirty="0" smtClean="0">
                <a:latin typeface="Futura Bk BT" panose="020B0502020204020303" pitchFamily="34" charset="0"/>
              </a:rPr>
              <a:t>;</a:t>
            </a:r>
          </a:p>
          <a:p>
            <a:pPr marL="963613" indent="-514350">
              <a:lnSpc>
                <a:spcPct val="150000"/>
              </a:lnSpc>
              <a:buAutoNum type="alphaLcParenR" startAt="3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 algn="just">
              <a:lnSpc>
                <a:spcPct val="150000"/>
              </a:lnSpc>
              <a:buAutoNum type="alphaLcParenR" startAt="3"/>
            </a:pPr>
            <a:r>
              <a:rPr lang="pt-BR" sz="2600" dirty="0" smtClean="0">
                <a:latin typeface="Futura Bk BT" panose="020B0502020204020303" pitchFamily="34" charset="0"/>
              </a:rPr>
              <a:t>Nomeação ou contratação necessária à instalação ou ao </a:t>
            </a:r>
            <a:r>
              <a:rPr lang="pt-BR" sz="2600" b="1" dirty="0" smtClean="0">
                <a:latin typeface="Futura Bk BT" panose="020B0502020204020303" pitchFamily="34" charset="0"/>
              </a:rPr>
              <a:t>funcionamento inadiável de serviços públicos essenciais</a:t>
            </a:r>
            <a:r>
              <a:rPr lang="pt-BR" sz="2600" dirty="0" smtClean="0">
                <a:latin typeface="Futura Bk BT" panose="020B0502020204020303" pitchFamily="34" charset="0"/>
              </a:rPr>
              <a:t>, com prévia e expressa autorização do chefe do Poder Executivo.</a:t>
            </a:r>
          </a:p>
          <a:p>
            <a:pPr marL="963613" indent="-514350">
              <a:lnSpc>
                <a:spcPct val="150000"/>
              </a:lnSpc>
              <a:buAutoNum type="alphaLcParenR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  <a:buAutoNum type="alphaLcParenR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233727" cy="1500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150000"/>
              </a:lnSpc>
            </a:pPr>
            <a:r>
              <a:rPr lang="pt-BR" sz="2600" b="1" dirty="0" smtClean="0">
                <a:latin typeface="Futura Bk BT" panose="020B0502020204020303" pitchFamily="34" charset="0"/>
              </a:rPr>
              <a:t> c) CONCURSO PÚBLICO</a:t>
            </a:r>
            <a:endParaRPr lang="pt-BR" sz="2400" b="1" dirty="0" smtClean="0">
              <a:latin typeface="Futura Bk BT" panose="020B0502020204020303" pitchFamily="34" charset="0"/>
            </a:endParaRP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622300" algn="just">
              <a:lnSpc>
                <a:spcPct val="150000"/>
              </a:lnSpc>
            </a:pPr>
            <a:r>
              <a:rPr lang="pt-BR" sz="2600" b="1" u="sng" dirty="0" smtClean="0">
                <a:latin typeface="Futura Bk BT" panose="020B0502020204020303" pitchFamily="34" charset="0"/>
              </a:rPr>
              <a:t>Pode ser realizado em qualquer período do ano eleitoral</a:t>
            </a:r>
            <a:r>
              <a:rPr lang="pt-BR" sz="2600" b="1" dirty="0" smtClean="0">
                <a:latin typeface="Futura Bk BT" panose="020B0502020204020303" pitchFamily="34" charset="0"/>
              </a:rPr>
              <a:t>, as restrições da lei são quanto às nomeações dos aprovados.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O concurso homologado </a:t>
            </a:r>
            <a:r>
              <a:rPr lang="pt-BR" sz="2600" u="sng" dirty="0" smtClean="0">
                <a:latin typeface="Futura Bk BT" panose="020B0502020204020303" pitchFamily="34" charset="0"/>
              </a:rPr>
              <a:t>até 04/07/2020</a:t>
            </a:r>
            <a:r>
              <a:rPr lang="pt-BR" sz="2600" dirty="0" smtClean="0">
                <a:latin typeface="Futura Bk BT" panose="020B0502020204020303" pitchFamily="34" charset="0"/>
              </a:rPr>
              <a:t> (03 meses antes da eleição), nomeação em qualquer período.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Homologado o certame </a:t>
            </a:r>
            <a:r>
              <a:rPr lang="pt-BR" sz="2600" u="sng" dirty="0" smtClean="0">
                <a:latin typeface="Futura Bk BT" panose="020B0502020204020303" pitchFamily="34" charset="0"/>
              </a:rPr>
              <a:t>após 05/07/2020</a:t>
            </a:r>
            <a:r>
              <a:rPr lang="pt-BR" sz="2600" dirty="0" smtClean="0">
                <a:latin typeface="Futura Bk BT" panose="020B0502020204020303" pitchFamily="34" charset="0"/>
              </a:rPr>
              <a:t>, a nomeação ocorre somente no ano seguinte, após a posse do eleitos.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622300" indent="11113" algn="just">
              <a:lnSpc>
                <a:spcPct val="150000"/>
              </a:lnSpc>
            </a:pPr>
            <a:r>
              <a:rPr lang="pt-BR" sz="2600" b="1" dirty="0" smtClean="0">
                <a:latin typeface="Futura Bk BT" panose="020B0502020204020303" pitchFamily="34" charset="0"/>
              </a:rPr>
              <a:t>Obs. </a:t>
            </a:r>
            <a:r>
              <a:rPr lang="pt-BR" sz="2600" dirty="0" smtClean="0">
                <a:latin typeface="Futura Bk BT" panose="020B0502020204020303" pitchFamily="34" charset="0"/>
              </a:rPr>
              <a:t>Nomeação dos aprovados ocorre muito próxima ao início do tempo vedado, a </a:t>
            </a:r>
            <a:r>
              <a:rPr lang="pt-BR" sz="2600" u="sng" dirty="0" smtClean="0">
                <a:latin typeface="Futura Bk BT" panose="020B0502020204020303" pitchFamily="34" charset="0"/>
              </a:rPr>
              <a:t>posse pode ocorrer posteriormente</a:t>
            </a:r>
            <a:r>
              <a:rPr lang="pt-BR" sz="2600" dirty="0" smtClean="0">
                <a:latin typeface="Futura Bk BT" panose="020B0502020204020303" pitchFamily="34" charset="0"/>
              </a:rPr>
              <a:t>.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  <a:buAutoNum type="alphaLcParenR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  <a:buAutoNum type="alphaLcParenR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186612"/>
            <a:ext cx="11812555" cy="64661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424806" y="329590"/>
            <a:ext cx="11266451" cy="983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pPr algn="ctr"/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r>
              <a:rPr lang="pt-B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ATOS DE PESSOAL: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O QUE DEVE SER OBSERVADO </a:t>
            </a:r>
          </a:p>
          <a:p>
            <a:pPr algn="ctr"/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                                      EM FINAL DE MANDATO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pPr algn="r"/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Ana Paula Machado da Costa</a:t>
            </a:r>
          </a:p>
          <a:p>
            <a:pPr algn="ctr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                                                                          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Diretora da DAP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233727" cy="1518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150000"/>
              </a:lnSpc>
            </a:pPr>
            <a:endParaRPr lang="pt-BR" sz="1200" b="1" dirty="0" smtClean="0">
              <a:latin typeface="Futura Bk BT" panose="020B0502020204020303" pitchFamily="34" charset="0"/>
            </a:endParaRPr>
          </a:p>
          <a:p>
            <a:pPr marL="801688" indent="-179388">
              <a:lnSpc>
                <a:spcPct val="150000"/>
              </a:lnSpc>
            </a:pPr>
            <a:r>
              <a:rPr lang="pt-BR" sz="2600" b="1" dirty="0" smtClean="0">
                <a:latin typeface="Futura Bk BT" panose="020B0502020204020303" pitchFamily="34" charset="0"/>
              </a:rPr>
              <a:t>d) CONTRATAÇÃO – SERVIÇOS PÚBLICOS ESSENCIAIS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622300" algn="just">
              <a:lnSpc>
                <a:spcPct val="150000"/>
              </a:lnSpc>
            </a:pPr>
            <a:r>
              <a:rPr lang="pt-BR" sz="2600" b="1" dirty="0" smtClean="0">
                <a:latin typeface="Futura Bk BT" panose="020B0502020204020303" pitchFamily="34" charset="0"/>
              </a:rPr>
              <a:t>O TSE confere </a:t>
            </a:r>
            <a:r>
              <a:rPr lang="pt-BR" sz="2600" b="1" u="sng" dirty="0" smtClean="0">
                <a:latin typeface="Futura Bk BT" panose="020B0502020204020303" pitchFamily="34" charset="0"/>
              </a:rPr>
              <a:t>interpretação restritiva ao conceito</a:t>
            </a:r>
            <a:r>
              <a:rPr lang="pt-BR" sz="2600" b="1" dirty="0" smtClean="0">
                <a:latin typeface="Futura Bk BT" panose="020B0502020204020303" pitchFamily="34" charset="0"/>
              </a:rPr>
              <a:t> de “serviço público essencial”, exigindo que sejam realmente </a:t>
            </a:r>
            <a:r>
              <a:rPr lang="pt-BR" sz="2600" b="1" u="sng" dirty="0" smtClean="0">
                <a:latin typeface="Futura Bk BT" panose="020B0502020204020303" pitchFamily="34" charset="0"/>
              </a:rPr>
              <a:t>inadiáveis</a:t>
            </a:r>
            <a:r>
              <a:rPr lang="pt-BR" sz="2600" b="1" dirty="0" smtClean="0">
                <a:latin typeface="Futura Bk BT" panose="020B0502020204020303" pitchFamily="34" charset="0"/>
              </a:rPr>
              <a:t>.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TSE utilizou, para conceituar a essencialidade, por analogia, o art. 11, parágrafo único, da Lei nº 7.783/89, o qual define: 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1435100" algn="just"/>
            <a:r>
              <a:rPr lang="pt-BR" sz="2600" dirty="0" smtClean="0">
                <a:latin typeface="Futura Bk BT" panose="020B0502020204020303" pitchFamily="34" charset="0"/>
              </a:rPr>
              <a:t>“São necessidades </a:t>
            </a:r>
            <a:r>
              <a:rPr lang="pt-BR" sz="2600" b="1" u="sng" dirty="0" smtClean="0">
                <a:latin typeface="Futura Bk BT" panose="020B0502020204020303" pitchFamily="34" charset="0"/>
              </a:rPr>
              <a:t>inadiáveis</a:t>
            </a:r>
            <a:r>
              <a:rPr lang="pt-BR" sz="2600" dirty="0" smtClean="0">
                <a:latin typeface="Futura Bk BT" panose="020B0502020204020303" pitchFamily="34" charset="0"/>
              </a:rPr>
              <a:t>, da comunidade aquelas que, não atendidas, coloquem em perigo iminente a </a:t>
            </a:r>
            <a:r>
              <a:rPr lang="pt-BR" sz="2600" b="1" dirty="0" smtClean="0">
                <a:latin typeface="Futura Bk BT" panose="020B0502020204020303" pitchFamily="34" charset="0"/>
              </a:rPr>
              <a:t>sobrevivência, a saúde ou a segurança</a:t>
            </a:r>
            <a:r>
              <a:rPr lang="pt-BR" sz="2600" dirty="0" smtClean="0">
                <a:latin typeface="Futura Bk BT" panose="020B0502020204020303" pitchFamily="34" charset="0"/>
              </a:rPr>
              <a:t> da população.”</a:t>
            </a: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latin typeface="Futura Bk BT" panose="020B0502020204020303" pitchFamily="34" charset="0"/>
            </a:endParaRPr>
          </a:p>
          <a:p>
            <a:pPr marL="622300" indent="-4445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  <a:buAutoNum type="alphaLcParenR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963613" indent="-514350">
              <a:lnSpc>
                <a:spcPct val="150000"/>
              </a:lnSpc>
              <a:buAutoNum type="alphaLcParenR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buFont typeface="Wingdings" pitchFamily="2" charset="2"/>
              <a:buChar char="ü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690928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r>
              <a:rPr lang="pt-BR" sz="2400" b="1" dirty="0" smtClean="0">
                <a:latin typeface="Futura Bk BT" panose="020B0502020204020303" pitchFamily="34" charset="0"/>
              </a:rPr>
              <a:t>Jurisprudência:</a:t>
            </a:r>
          </a:p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endParaRPr lang="pt-BR" sz="800" b="1" dirty="0" smtClean="0">
              <a:latin typeface="Futura Bk BT" panose="020B0502020204020303" pitchFamily="34" charset="0"/>
            </a:endParaRPr>
          </a:p>
          <a:p>
            <a:pPr marL="622300" indent="-355600" algn="just">
              <a:lnSpc>
                <a:spcPct val="150000"/>
              </a:lnSpc>
              <a:buAutoNum type="arabicPeriod"/>
            </a:pPr>
            <a:r>
              <a:rPr lang="pt-BR" sz="2400" dirty="0" smtClean="0">
                <a:latin typeface="Futura Bk BT" panose="020B0502020204020303" pitchFamily="34" charset="0"/>
              </a:rPr>
              <a:t>Contratação temporária, pela Administração Pública, de </a:t>
            </a:r>
            <a:r>
              <a:rPr lang="pt-BR" sz="2400" b="1" dirty="0" smtClean="0">
                <a:latin typeface="Futura Bk BT" panose="020B0502020204020303" pitchFamily="34" charset="0"/>
              </a:rPr>
              <a:t>professores e demais profissionais da área da educação, motorista, faxineiros e merendeiras</a:t>
            </a:r>
            <a:r>
              <a:rPr lang="pt-BR" sz="2400" dirty="0" smtClean="0">
                <a:latin typeface="Futura Bk BT" panose="020B0502020204020303" pitchFamily="34" charset="0"/>
              </a:rPr>
              <a:t>, no período vedado pela lei eleitoral. [...]</a:t>
            </a:r>
          </a:p>
          <a:p>
            <a:pPr marL="622300" indent="-35560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3. Em sentido amplo, todo serviço é essencial ao interesse da coletividade. Já </a:t>
            </a:r>
            <a:r>
              <a:rPr lang="pt-BR" sz="2400" u="sng" dirty="0" smtClean="0">
                <a:latin typeface="Futura Bk BT" panose="020B0502020204020303" pitchFamily="34" charset="0"/>
              </a:rPr>
              <a:t>em sentido estrito, essencial é o serviço público emergencial</a:t>
            </a:r>
            <a:r>
              <a:rPr lang="pt-BR" sz="2400" dirty="0" smtClean="0">
                <a:latin typeface="Futura Bk BT" panose="020B0502020204020303" pitchFamily="34" charset="0"/>
              </a:rPr>
              <a:t>, aquele </a:t>
            </a:r>
            <a:r>
              <a:rPr lang="pt-BR" sz="2400" b="1" dirty="0" smtClean="0">
                <a:latin typeface="Futura Bk BT" panose="020B0502020204020303" pitchFamily="34" charset="0"/>
              </a:rPr>
              <a:t>vinculado à sobrevivência, saúde ou segurança da população</a:t>
            </a:r>
            <a:r>
              <a:rPr lang="pt-BR" sz="2400" dirty="0" smtClean="0">
                <a:latin typeface="Futura Bk BT" panose="020B0502020204020303" pitchFamily="34" charset="0"/>
              </a:rPr>
              <a:t>.</a:t>
            </a:r>
          </a:p>
          <a:p>
            <a:pPr marL="622300" indent="-35560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4. [...] Daqui resulta não ser a educação um serviço público essencial. Sua eventual descontinuidade, em dado momento, embora acarrete evidentes prejuízos à sociedade, </a:t>
            </a:r>
            <a:r>
              <a:rPr lang="pt-BR" sz="2400" u="sng" dirty="0" smtClean="0">
                <a:latin typeface="Futura Bk BT" panose="020B0502020204020303" pitchFamily="34" charset="0"/>
              </a:rPr>
              <a:t>é de ser oportunamente recomposta. Isso por inexistência de dano irreparável à sobrevivência, saúde ou segurança da população</a:t>
            </a:r>
            <a:r>
              <a:rPr lang="pt-BR" sz="2400" dirty="0" smtClean="0">
                <a:latin typeface="Futura Bk BT" panose="020B0502020204020303" pitchFamily="34" charset="0"/>
              </a:rPr>
              <a:t>. </a:t>
            </a:r>
            <a:r>
              <a:rPr lang="pt-BR" sz="2200" dirty="0" smtClean="0">
                <a:latin typeface="Futura Bk BT" panose="020B0502020204020303" pitchFamily="34" charset="0"/>
              </a:rPr>
              <a:t>(TSE, </a:t>
            </a:r>
            <a:r>
              <a:rPr lang="pt-BR" sz="2200" dirty="0" err="1" smtClean="0">
                <a:latin typeface="Futura Bk BT" panose="020B0502020204020303" pitchFamily="34" charset="0"/>
              </a:rPr>
              <a:t>Resp</a:t>
            </a:r>
            <a:r>
              <a:rPr lang="pt-BR" sz="2200" dirty="0" smtClean="0">
                <a:latin typeface="Futura Bk BT" panose="020B0502020204020303" pitchFamily="34" charset="0"/>
              </a:rPr>
              <a:t> nº 27563, de 12/12/2006).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7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266699"/>
            <a:ext cx="11144828" cy="780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r>
              <a:rPr lang="pt-BR" sz="2400" b="1" dirty="0" smtClean="0">
                <a:latin typeface="Futura Bk BT" panose="020B0502020204020303" pitchFamily="34" charset="0"/>
              </a:rPr>
              <a:t>Jurisprudência:</a:t>
            </a:r>
          </a:p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endParaRPr lang="pt-BR" sz="800" b="1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  <a:tabLst>
                <a:tab pos="1968500" algn="l"/>
              </a:tabLst>
            </a:pPr>
            <a:endParaRPr lang="pt-BR" sz="800" b="1" dirty="0" smtClean="0">
              <a:latin typeface="Futura Bk BT" panose="020B0502020204020303" pitchFamily="34" charset="0"/>
            </a:endParaRPr>
          </a:p>
          <a:p>
            <a:pPr marL="72390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[...] 4. No caso, apesar de as contratações estarem ligadas à Secretaria de Saúde, não se verifica o caráter essencial quanto aos cargos de auxiliar de serviços gerais e de agente de vigilância ambiental (prevenção e controle de fatores de risco ambiental). </a:t>
            </a:r>
          </a:p>
          <a:p>
            <a:pPr marL="723900" algn="just">
              <a:lnSpc>
                <a:spcPct val="150000"/>
              </a:lnSpc>
            </a:pPr>
            <a:r>
              <a:rPr lang="pt-BR" sz="2400" dirty="0" smtClean="0">
                <a:latin typeface="Futura Bk BT" panose="020B0502020204020303" pitchFamily="34" charset="0"/>
              </a:rPr>
              <a:t>5. </a:t>
            </a:r>
            <a:r>
              <a:rPr lang="pt-BR" sz="2400" b="1" u="sng" dirty="0" smtClean="0">
                <a:latin typeface="Futura Bk BT" panose="020B0502020204020303" pitchFamily="34" charset="0"/>
              </a:rPr>
              <a:t>A simples circunstância de os cargos estarem lotados na Secretaria Municipal de Saúde não lhes confere</a:t>
            </a:r>
            <a:r>
              <a:rPr lang="pt-BR" sz="2400" dirty="0" smtClean="0">
                <a:latin typeface="Futura Bk BT" panose="020B0502020204020303" pitchFamily="34" charset="0"/>
              </a:rPr>
              <a:t>, </a:t>
            </a:r>
            <a:r>
              <a:rPr lang="pt-BR" sz="2400" i="1" dirty="0" err="1" smtClean="0">
                <a:latin typeface="Futura Bk BT" panose="020B0502020204020303" pitchFamily="34" charset="0"/>
              </a:rPr>
              <a:t>ipso</a:t>
            </a:r>
            <a:r>
              <a:rPr lang="pt-BR" sz="2400" i="1" dirty="0" smtClean="0">
                <a:latin typeface="Futura Bk BT" panose="020B0502020204020303" pitchFamily="34" charset="0"/>
              </a:rPr>
              <a:t> </a:t>
            </a:r>
            <a:r>
              <a:rPr lang="pt-BR" sz="2400" i="1" dirty="0" err="1" smtClean="0">
                <a:latin typeface="Futura Bk BT" panose="020B0502020204020303" pitchFamily="34" charset="0"/>
              </a:rPr>
              <a:t>facto</a:t>
            </a:r>
            <a:r>
              <a:rPr lang="pt-BR" sz="2400" dirty="0" smtClean="0">
                <a:latin typeface="Futura Bk BT" panose="020B0502020204020303" pitchFamily="34" charset="0"/>
              </a:rPr>
              <a:t>, </a:t>
            </a:r>
            <a:r>
              <a:rPr lang="pt-BR" sz="2400" b="1" u="sng" dirty="0" smtClean="0">
                <a:latin typeface="Futura Bk BT" panose="020B0502020204020303" pitchFamily="34" charset="0"/>
              </a:rPr>
              <a:t>a inescusável premência</a:t>
            </a:r>
            <a:r>
              <a:rPr lang="pt-BR" sz="2400" dirty="0" smtClean="0">
                <a:latin typeface="Futura Bk BT" panose="020B0502020204020303" pitchFamily="34" charset="0"/>
              </a:rPr>
              <a:t> a que alude o referido dispositivo, sendo forçoso reconhecer a ilicitude das contratações na espécie. </a:t>
            </a:r>
            <a:r>
              <a:rPr lang="pt-BR" sz="2400" smtClean="0">
                <a:latin typeface="Futura Bk BT" panose="020B0502020204020303" pitchFamily="34" charset="0"/>
              </a:rPr>
              <a:t>(TSE. AC </a:t>
            </a:r>
            <a:r>
              <a:rPr lang="pt-BR" sz="2400" dirty="0" smtClean="0">
                <a:latin typeface="Futura Bk BT" panose="020B0502020204020303" pitchFamily="34" charset="0"/>
              </a:rPr>
              <a:t>de 11/4/19, no </a:t>
            </a:r>
            <a:r>
              <a:rPr lang="pt-BR" sz="2400" dirty="0" err="1" smtClean="0">
                <a:latin typeface="Futura Bk BT" panose="020B0502020204020303" pitchFamily="34" charset="0"/>
              </a:rPr>
              <a:t>AgR-Resp</a:t>
            </a:r>
            <a:r>
              <a:rPr lang="pt-BR" sz="2400" dirty="0" smtClean="0">
                <a:latin typeface="Futura Bk BT" panose="020B0502020204020303" pitchFamily="34" charset="0"/>
              </a:rPr>
              <a:t> nº 101261)</a:t>
            </a:r>
            <a:endParaRPr lang="pt-BR" sz="2200" dirty="0" smtClean="0">
              <a:latin typeface="Futura Bk BT" panose="020B0502020204020303" pitchFamily="34" charset="0"/>
            </a:endParaRPr>
          </a:p>
          <a:p>
            <a:pPr marL="801688" indent="-352425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431925" algn="just">
              <a:lnSpc>
                <a:spcPct val="150000"/>
              </a:lnSpc>
            </a:pPr>
            <a:endParaRPr lang="pt-BR" sz="26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3" y="1"/>
            <a:ext cx="1123801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4288" algn="ctr"/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Principais condutas vedadas</a:t>
            </a: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pPr marL="539750" algn="just">
              <a:lnSpc>
                <a:spcPct val="150000"/>
              </a:lnSpc>
            </a:pPr>
            <a:r>
              <a:rPr lang="pt-BR" sz="2800" dirty="0" smtClean="0">
                <a:latin typeface="Futura Bk BT" panose="020B0502020204020303" pitchFamily="34" charset="0"/>
              </a:rPr>
              <a:t>                   – fazer, na circunscrição do pleito, </a:t>
            </a:r>
            <a:r>
              <a:rPr lang="pt-BR" sz="2800" u="sng" dirty="0" smtClean="0">
                <a:latin typeface="Futura Bk BT" panose="020B0502020204020303" pitchFamily="34" charset="0"/>
              </a:rPr>
              <a:t>revisão geral da remuneração</a:t>
            </a:r>
            <a:r>
              <a:rPr lang="pt-BR" sz="2800" dirty="0" smtClean="0">
                <a:latin typeface="Futura Bk BT" panose="020B0502020204020303" pitchFamily="34" charset="0"/>
              </a:rPr>
              <a:t> dos servidores públicos que </a:t>
            </a:r>
            <a:r>
              <a:rPr lang="pt-BR" sz="2800" u="sng" dirty="0" smtClean="0">
                <a:latin typeface="Futura Bk BT" panose="020B0502020204020303" pitchFamily="34" charset="0"/>
              </a:rPr>
              <a:t>exceda a recomposição da perda de seu poder aquisitivo</a:t>
            </a:r>
            <a:r>
              <a:rPr lang="pt-BR" sz="2800" dirty="0" smtClean="0">
                <a:latin typeface="Futura Bk BT" panose="020B0502020204020303" pitchFamily="34" charset="0"/>
              </a:rPr>
              <a:t> </a:t>
            </a:r>
            <a:r>
              <a:rPr lang="pt-BR" sz="2800" b="1" dirty="0" smtClean="0">
                <a:latin typeface="Futura Bk BT" panose="020B0502020204020303" pitchFamily="34" charset="0"/>
              </a:rPr>
              <a:t>ao longo do ano da eleição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/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/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b="1" dirty="0" smtClean="0">
                <a:latin typeface="Futura Bk BT" panose="020B0502020204020303" pitchFamily="34" charset="0"/>
              </a:rPr>
              <a:t>Data da incidência:</a:t>
            </a:r>
            <a:r>
              <a:rPr lang="pt-BR" sz="2800" dirty="0" smtClean="0">
                <a:latin typeface="Futura Bk BT" panose="020B0502020204020303" pitchFamily="34" charset="0"/>
              </a:rPr>
              <a:t> a partir de 07/04/2020 (180 dias antes do pleito até a posse dos eleitos).</a:t>
            </a: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768" y="1661261"/>
            <a:ext cx="1833935" cy="49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3" y="225631"/>
            <a:ext cx="11238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4288" algn="ctr"/>
            <a:endParaRPr lang="pt-B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marL="457200" indent="-14288" algn="ctr"/>
            <a:r>
              <a:rPr lang="pt-B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Revisão Geral da Remuneração</a:t>
            </a: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pPr marL="801688" indent="6350" algn="ctr"/>
            <a:endParaRPr lang="pt-BR" sz="3400" b="1" dirty="0" smtClean="0">
              <a:latin typeface="Futura Bk BT" panose="020B0502020204020303" pitchFamily="34" charset="0"/>
            </a:endParaRPr>
          </a:p>
          <a:p>
            <a:pPr marL="801688" indent="6350"/>
            <a:endParaRPr lang="pt-BR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marL="801688" indent="6350"/>
            <a:endParaRPr lang="pt-BR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marL="801688" indent="6350"/>
            <a:endParaRPr lang="pt-BR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marL="801688" indent="6350"/>
            <a:endParaRPr lang="pt-BR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0" y="2077219"/>
            <a:ext cx="104013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7212" y="4348011"/>
            <a:ext cx="7629525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3" y="0"/>
            <a:ext cx="11238016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6350" algn="ctr"/>
            <a:r>
              <a:rPr lang="pt-B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Atenção!</a:t>
            </a:r>
            <a:r>
              <a:rPr lang="pt-BR" sz="3400" b="1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  </a:t>
            </a:r>
          </a:p>
          <a:p>
            <a:pPr marL="801688" indent="6350"/>
            <a:endParaRPr lang="pt-BR" sz="3400" b="1" dirty="0" smtClean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801688" indent="-352425">
              <a:buFont typeface="Arial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Revisão geral = permitida x </a:t>
            </a:r>
            <a:r>
              <a:rPr lang="pt-BR" sz="2800" u="sng" dirty="0" smtClean="0">
                <a:latin typeface="Futura Bk BT" panose="020B0502020204020303" pitchFamily="34" charset="0"/>
              </a:rPr>
              <a:t>reajuste = vedado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</a:p>
          <a:p>
            <a:pPr marL="801688" indent="-352425">
              <a:buFont typeface="Arial" pitchFamily="34" charset="0"/>
              <a:buChar char="•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Lei de iniciativa do Poder Executivo </a:t>
            </a:r>
            <a:r>
              <a:rPr lang="pt-BR" sz="2800" b="1" dirty="0" smtClean="0">
                <a:latin typeface="Futura Bk BT" panose="020B0502020204020303" pitchFamily="34" charset="0"/>
              </a:rPr>
              <a:t>(Prejulgado nº 2102)</a:t>
            </a:r>
            <a:r>
              <a:rPr lang="pt-BR" sz="2800" dirty="0" smtClean="0">
                <a:latin typeface="Futura Bk BT" panose="020B0502020204020303" pitchFamily="34" charset="0"/>
              </a:rPr>
              <a:t>:</a:t>
            </a:r>
          </a:p>
          <a:p>
            <a:pPr marL="801688" indent="-352425">
              <a:buFont typeface="Arial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1341438" algn="just"/>
            <a:r>
              <a:rPr lang="pt-BR" sz="2800" b="1" dirty="0" smtClean="0"/>
              <a:t>“A revisão geral anual</a:t>
            </a:r>
            <a:r>
              <a:rPr lang="pt-BR" sz="2800" dirty="0" smtClean="0"/>
              <a:t> aos servidores públicos prevista no art. 37, inciso X, da CF deve ser aplicada indistintamente a todos os servidores públicos nos termos de lei específica para cada período, </a:t>
            </a:r>
            <a:r>
              <a:rPr lang="pt-BR" sz="2800" b="1" dirty="0" smtClean="0"/>
              <a:t>de iniciativa do Chefe do Poder Executivo</a:t>
            </a:r>
            <a:r>
              <a:rPr lang="pt-BR" sz="2800" dirty="0" smtClean="0"/>
              <a:t>.</a:t>
            </a:r>
          </a:p>
          <a:p>
            <a:pPr marL="1341438" algn="just"/>
            <a:r>
              <a:rPr lang="pt-BR" sz="2800" dirty="0" smtClean="0"/>
              <a:t>A RGA dos servidores da Câmara e do subsídio dos vereadores, [...] segue as disposições da lei específica do Chefe do Poder Executivo.”</a:t>
            </a:r>
          </a:p>
          <a:p>
            <a:pPr marL="1341438" algn="just"/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6350" algn="ctr"/>
            <a:r>
              <a:rPr lang="pt-BR" sz="2800" dirty="0" smtClean="0"/>
              <a:t> (Reformado pela Decisão nº 783/2018, em 10/10/2018)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290945"/>
            <a:ext cx="11970327" cy="768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4288" algn="ctr"/>
            <a:r>
              <a:rPr lang="pt-BR" sz="3200" b="1" u="sng" dirty="0" smtClean="0">
                <a:latin typeface="Futura Bk BT" panose="020B0502020204020303" pitchFamily="34" charset="0"/>
              </a:rPr>
              <a:t>Sanções</a:t>
            </a:r>
            <a:r>
              <a:rPr lang="pt-BR" sz="3200" b="1" dirty="0" smtClean="0">
                <a:latin typeface="Futura Bk BT" panose="020B0502020204020303" pitchFamily="34" charset="0"/>
              </a:rPr>
              <a:t>: incidência das condutas vedadas</a:t>
            </a: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pPr marL="539750" indent="-360363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Suspensão da conduta;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539750" indent="-360363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Multa entre R$ 5.320,50 a R$ 106.410,00 </a:t>
            </a:r>
            <a:r>
              <a:rPr lang="pt-BR" sz="2800" b="1" dirty="0" smtClean="0">
                <a:latin typeface="Futura Bk BT" panose="020B0502020204020303" pitchFamily="34" charset="0"/>
              </a:rPr>
              <a:t>(duplicadas/reincidência)</a:t>
            </a:r>
            <a:r>
              <a:rPr lang="pt-BR" sz="2800" dirty="0" smtClean="0">
                <a:latin typeface="Futura Bk BT" panose="020B0502020204020303" pitchFamily="34" charset="0"/>
              </a:rPr>
              <a:t>;</a:t>
            </a:r>
            <a:endParaRPr lang="pt-BR" sz="2800" dirty="0">
              <a:latin typeface="Futura Bk BT" panose="020B0502020204020303" pitchFamily="34" charset="0"/>
            </a:endParaRPr>
          </a:p>
          <a:p>
            <a:pPr marL="801688" indent="-352425"/>
            <a:r>
              <a:rPr lang="pt-BR" sz="2800" b="1" u="sng" dirty="0" smtClean="0">
                <a:latin typeface="Futura Bk BT" panose="020B0502020204020303" pitchFamily="34" charset="0"/>
              </a:rPr>
              <a:t> </a:t>
            </a:r>
            <a:endParaRPr lang="pt-BR" sz="2800" b="1" dirty="0" smtClean="0">
              <a:latin typeface="Futura Bk BT" panose="020B0502020204020303" pitchFamily="34" charset="0"/>
            </a:endParaRPr>
          </a:p>
          <a:p>
            <a:pPr marL="539750" indent="-360363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Cassação do </a:t>
            </a:r>
            <a:r>
              <a:rPr lang="pt-BR" sz="2800" u="sng" dirty="0" smtClean="0">
                <a:latin typeface="Futura Bk BT" panose="020B0502020204020303" pitchFamily="34" charset="0"/>
              </a:rPr>
              <a:t>registro</a:t>
            </a:r>
            <a:r>
              <a:rPr lang="pt-BR" sz="2800" dirty="0" smtClean="0">
                <a:latin typeface="Futura Bk BT" panose="020B0502020204020303" pitchFamily="34" charset="0"/>
              </a:rPr>
              <a:t> / </a:t>
            </a:r>
            <a:r>
              <a:rPr lang="pt-BR" sz="2800" u="sng" dirty="0" smtClean="0">
                <a:latin typeface="Futura Bk BT" panose="020B0502020204020303" pitchFamily="34" charset="0"/>
              </a:rPr>
              <a:t>diploma</a:t>
            </a:r>
            <a:r>
              <a:rPr lang="pt-BR" sz="2800" dirty="0" smtClean="0">
                <a:latin typeface="Futura Bk BT" panose="020B0502020204020303" pitchFamily="34" charset="0"/>
              </a:rPr>
              <a:t> do candidato envolvido ou beneficiado;</a:t>
            </a:r>
          </a:p>
          <a:p>
            <a:pPr marL="801688" indent="-352425"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539750" indent="-360363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Ato de improbidade administrativa (art. 11, I, Lei nº 8.429/92);</a:t>
            </a:r>
          </a:p>
          <a:p>
            <a:pPr marL="801688" indent="-352425"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539750" indent="-360363" algn="just">
              <a:buFont typeface="Arial" panose="020B0604020202020204" pitchFamily="34" charset="0"/>
              <a:buChar char="•"/>
            </a:pPr>
            <a:r>
              <a:rPr lang="pt-BR" sz="2800" u="sng" dirty="0" smtClean="0">
                <a:latin typeface="Futura Bk BT" panose="020B0502020204020303" pitchFamily="34" charset="0"/>
              </a:rPr>
              <a:t>Sem prejuízo de sanções: caráter constitucional, </a:t>
            </a:r>
            <a:r>
              <a:rPr lang="pt-BR" sz="2800" u="sng" dirty="0" err="1" smtClean="0">
                <a:latin typeface="Futura Bk BT" panose="020B0502020204020303" pitchFamily="34" charset="0"/>
              </a:rPr>
              <a:t>adm</a:t>
            </a:r>
            <a:r>
              <a:rPr lang="pt-BR" sz="2800" u="sng" dirty="0" smtClean="0">
                <a:latin typeface="Futura Bk BT" panose="020B0502020204020303" pitchFamily="34" charset="0"/>
              </a:rPr>
              <a:t>. ou disciplinar;</a:t>
            </a:r>
          </a:p>
          <a:p>
            <a:pPr marL="539750" indent="-360363" algn="just">
              <a:buFont typeface="Arial" panose="020B0604020202020204" pitchFamily="34" charset="0"/>
              <a:buChar char="•"/>
            </a:pPr>
            <a:endParaRPr lang="pt-BR" sz="2800" u="sng" dirty="0" smtClean="0">
              <a:latin typeface="Futura Bk BT" panose="020B0502020204020303" pitchFamily="34" charset="0"/>
            </a:endParaRPr>
          </a:p>
          <a:p>
            <a:pPr marL="539750" indent="-360363" algn="just">
              <a:buFont typeface="Arial" panose="020B0604020202020204" pitchFamily="34" charset="0"/>
              <a:buChar char="•"/>
            </a:pPr>
            <a:r>
              <a:rPr lang="pt-BR" sz="2800" u="sng" dirty="0" smtClean="0">
                <a:latin typeface="Futura Bk BT" panose="020B0502020204020303" pitchFamily="34" charset="0"/>
              </a:rPr>
              <a:t>Partidos</a:t>
            </a:r>
            <a:r>
              <a:rPr lang="pt-BR" sz="2800" dirty="0" smtClean="0">
                <a:latin typeface="Futura Bk BT" panose="020B0502020204020303" pitchFamily="34" charset="0"/>
              </a:rPr>
              <a:t>: perda do recebimento do fundo partidário.</a:t>
            </a:r>
            <a:endParaRPr lang="pt-BR" sz="2800" u="sng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b="1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290945"/>
            <a:ext cx="11970327" cy="1643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4288"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III – Subsídio dos agentes políticos</a:t>
            </a:r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pPr marL="457200" indent="-14288" algn="ctr"/>
            <a:endParaRPr lang="pt-BR" sz="3200" dirty="0" smtClean="0">
              <a:latin typeface="Futura Bk BT" panose="020B0502020204020303" pitchFamily="34" charset="0"/>
            </a:endParaRPr>
          </a:p>
          <a:p>
            <a:pPr marL="530225" indent="-441325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Fixado por meio de </a:t>
            </a:r>
            <a:r>
              <a:rPr lang="pt-BR" sz="2800" u="sng" dirty="0" smtClean="0">
                <a:latin typeface="Futura Bk BT" panose="020B0502020204020303" pitchFamily="34" charset="0"/>
              </a:rPr>
              <a:t>lei</a:t>
            </a:r>
            <a:r>
              <a:rPr lang="pt-BR" sz="2800" dirty="0" smtClean="0">
                <a:latin typeface="Futura Bk BT" panose="020B0502020204020303" pitchFamily="34" charset="0"/>
              </a:rPr>
              <a:t>, de iniciativa da Câmara.</a:t>
            </a:r>
          </a:p>
          <a:p>
            <a:pPr marL="530225" indent="-441325"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530225" indent="-4413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u="sng" dirty="0" smtClean="0">
                <a:latin typeface="Futura Bk BT" panose="020B0502020204020303" pitchFamily="34" charset="0"/>
              </a:rPr>
              <a:t>Prefeito, Vice e Secretários</a:t>
            </a:r>
            <a:r>
              <a:rPr lang="pt-BR" sz="2800" dirty="0" smtClean="0">
                <a:latin typeface="Futura Bk BT" panose="020B0502020204020303" pitchFamily="34" charset="0"/>
              </a:rPr>
              <a:t> – fixados anualmente (pode ocorrer reajuste no transcurso do mandato). </a:t>
            </a:r>
          </a:p>
          <a:p>
            <a:pPr marL="530225" indent="-4413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530225" indent="-4413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u="sng" dirty="0" smtClean="0">
                <a:latin typeface="Futura Bk BT" panose="020B0502020204020303" pitchFamily="34" charset="0"/>
              </a:rPr>
              <a:t>Vereadores</a:t>
            </a:r>
            <a:r>
              <a:rPr lang="pt-BR" sz="2800" dirty="0" smtClean="0">
                <a:latin typeface="Futura Bk BT" panose="020B0502020204020303" pitchFamily="34" charset="0"/>
              </a:rPr>
              <a:t> – até 6 meses antes do término da legislatura para vigorar na seguinte, salvo se a lei orgânica estabelecer prazo maior (prevalece este). Não pode reajustar os subsídios durante o mandato, </a:t>
            </a:r>
            <a:r>
              <a:rPr lang="pt-BR" sz="2800" u="sng" dirty="0" smtClean="0">
                <a:latin typeface="Futura Bk BT" panose="020B0502020204020303" pitchFamily="34" charset="0"/>
              </a:rPr>
              <a:t>salvo a revisão geral anual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/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3" y="276197"/>
            <a:ext cx="11970327" cy="1511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355600" indent="-355600" algn="just">
              <a:buFont typeface="Wingdings" pitchFamily="2" charset="2"/>
              <a:buChar char="ü"/>
              <a:defRPr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355600" indent="-355600" algn="just">
              <a:buFont typeface="Wingdings" pitchFamily="2" charset="2"/>
              <a:buChar char="ü"/>
              <a:defRPr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355600" indent="-355600" algn="just">
              <a:buFont typeface="Wingdings" pitchFamily="2" charset="2"/>
              <a:buChar char="ü"/>
              <a:defRPr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355600" indent="-355600" algn="just">
              <a:buFont typeface="Wingdings" pitchFamily="2" charset="2"/>
              <a:buChar char="ü"/>
              <a:defRPr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355600" indent="-355600" algn="just">
              <a:buFont typeface="Wingdings" pitchFamily="2" charset="2"/>
              <a:buChar char="ü"/>
              <a:defRPr/>
            </a:pPr>
            <a:r>
              <a:rPr lang="pt-BR" sz="2600" dirty="0" smtClean="0">
                <a:latin typeface="Futura Bk BT" panose="020B0502020204020303" pitchFamily="34" charset="0"/>
              </a:rPr>
              <a:t> </a:t>
            </a:r>
            <a:r>
              <a:rPr lang="pt-BR" sz="2600" u="sng" dirty="0" smtClean="0">
                <a:latin typeface="Futura Bk BT" panose="020B0502020204020303" pitchFamily="34" charset="0"/>
              </a:rPr>
              <a:t>Prefeito e Vice</a:t>
            </a:r>
            <a:r>
              <a:rPr lang="pt-BR" sz="2600" dirty="0" smtClean="0">
                <a:latin typeface="Futura Bk BT" panose="020B0502020204020303" pitchFamily="34" charset="0"/>
              </a:rPr>
              <a:t>: admitido pagamento (previsão na lei que fixa o subsídio). </a:t>
            </a:r>
          </a:p>
          <a:p>
            <a:pPr indent="12700" algn="just">
              <a:buFont typeface="Wingdings" pitchFamily="2" charset="2"/>
              <a:buChar char="ü"/>
              <a:defRPr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600" dirty="0" smtClean="0">
                <a:latin typeface="Futura Bk BT" panose="020B0502020204020303" pitchFamily="34" charset="0"/>
              </a:rPr>
              <a:t>  </a:t>
            </a:r>
            <a:r>
              <a:rPr lang="pt-BR" sz="2600" u="sng" dirty="0" smtClean="0">
                <a:latin typeface="Futura Bk BT" panose="020B0502020204020303" pitchFamily="34" charset="0"/>
              </a:rPr>
              <a:t>Secretário</a:t>
            </a:r>
            <a:r>
              <a:rPr lang="pt-BR" sz="2600" dirty="0" smtClean="0">
                <a:latin typeface="Futura Bk BT" panose="020B0502020204020303" pitchFamily="34" charset="0"/>
              </a:rPr>
              <a:t>: admitido pagamento (independe de lei – art. 39, § 4º, CF, pois</a:t>
            </a:r>
          </a:p>
          <a:p>
            <a:pPr marL="355600" indent="-355600" algn="just">
              <a:buFontTx/>
              <a:buNone/>
              <a:defRPr/>
            </a:pPr>
            <a:r>
              <a:rPr lang="pt-BR" sz="2600" dirty="0" smtClean="0">
                <a:latin typeface="Futura Bk BT" panose="020B0502020204020303" pitchFamily="34" charset="0"/>
              </a:rPr>
              <a:t>     não ocupa mandato eletivo).</a:t>
            </a:r>
          </a:p>
          <a:p>
            <a:pPr marL="355600" indent="-355600" algn="just">
              <a:lnSpc>
                <a:spcPct val="150000"/>
              </a:lnSpc>
              <a:buFontTx/>
              <a:buNone/>
              <a:defRPr/>
            </a:pPr>
            <a:endParaRPr lang="pt-BR" sz="1200" dirty="0" smtClean="0">
              <a:latin typeface="Futura Bk BT" panose="020B0502020204020303" pitchFamily="34" charset="0"/>
            </a:endParaRPr>
          </a:p>
          <a:p>
            <a:pPr marL="355600" indent="-3556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600" u="sng" dirty="0" smtClean="0">
                <a:latin typeface="Futura Bk BT" panose="020B0502020204020303" pitchFamily="34" charset="0"/>
              </a:rPr>
              <a:t>Vereador</a:t>
            </a:r>
            <a:r>
              <a:rPr lang="pt-BR" sz="2600" dirty="0" smtClean="0">
                <a:latin typeface="Futura Bk BT" panose="020B0502020204020303" pitchFamily="34" charset="0"/>
              </a:rPr>
              <a:t>: é admitido o pagamento de 13º (previsão na lei que fixa o subsídio). </a:t>
            </a:r>
            <a:r>
              <a:rPr lang="pt-BR" sz="2600" u="sng" dirty="0" smtClean="0">
                <a:latin typeface="Futura Bk BT" panose="020B0502020204020303" pitchFamily="34" charset="0"/>
              </a:rPr>
              <a:t>Férias não são devidas, mesmo que previsto em lei</a:t>
            </a:r>
            <a:r>
              <a:rPr lang="pt-BR" sz="2600" dirty="0" smtClean="0">
                <a:latin typeface="Futura Bk BT" panose="020B0502020204020303" pitchFamily="34" charset="0"/>
              </a:rPr>
              <a:t>, pois não exercem atividades administrativas contínuas, gozam de 2 períodos de recesso anual e podem acumular cargos. </a:t>
            </a: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/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530225" indent="-4413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9255" y="368709"/>
            <a:ext cx="9182099" cy="151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87212" y="4029323"/>
            <a:ext cx="5025006" cy="25754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85750" y="329590"/>
            <a:ext cx="1163955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pPr algn="ctr"/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r"/>
            <a:endParaRPr lang="pt-B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r"/>
            <a:endParaRPr lang="pt-B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r"/>
            <a:endParaRPr lang="pt-B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r"/>
            <a:endParaRPr lang="pt-B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r"/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Ana Paula Machado da Costa</a:t>
            </a:r>
          </a:p>
          <a:p>
            <a:pPr algn="ctr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                                                                          </a:t>
            </a:r>
            <a:endParaRPr lang="pt-B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r>
              <a:rPr lang="pt-BR" sz="2600" dirty="0" smtClean="0">
                <a:latin typeface="Futura Bk BT" panose="020B0502020204020303" pitchFamily="34" charset="0"/>
              </a:rPr>
              <a:t>                                                                            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hlinkClick r:id="rId4"/>
              </a:rPr>
              <a:t>dap@tce.sc.gov.br</a:t>
            </a:r>
            <a:endParaRPr lang="pt-B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endParaRPr lang="pt-B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                                                                                            </a:t>
            </a:r>
            <a:endParaRPr lang="pt-B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>
              <a:latin typeface="Futura Bk BT" panose="020B05020202040203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18" y="656359"/>
            <a:ext cx="5860473" cy="545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4254" y="255886"/>
            <a:ext cx="1151057" cy="11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186612"/>
            <a:ext cx="11812555" cy="64661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424807" y="329590"/>
            <a:ext cx="114101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TÓPICOS: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3200" dirty="0" smtClean="0">
                <a:latin typeface="Futura Bk BT" panose="020B0502020204020303" pitchFamily="34" charset="0"/>
              </a:rPr>
              <a:t>I – Normativa aplicável;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3200" dirty="0" smtClean="0">
                <a:latin typeface="Futura Bk BT" panose="020B0502020204020303" pitchFamily="34" charset="0"/>
              </a:rPr>
              <a:t>II – Condutas vedadas / sanções / jurisprudência;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3200" dirty="0" smtClean="0">
                <a:latin typeface="Futura Bk BT" panose="020B0502020204020303" pitchFamily="34" charset="0"/>
              </a:rPr>
              <a:t>III – Subsídio dos agentes políticos.</a:t>
            </a:r>
          </a:p>
          <a:p>
            <a:endParaRPr lang="pt-BR" sz="32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4B5CAB-E9B8-4AB9-93DC-6BB6856D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/>
          <a:stretch/>
        </p:blipFill>
        <p:spPr>
          <a:xfrm rot="10800000">
            <a:off x="5065516" y="0"/>
            <a:ext cx="7126484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ABE419-F7A8-4B47-AE12-E7E6CDD73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43375"/>
            <a:ext cx="12192000" cy="11406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E4D998B-9EC5-4A86-8010-4CFFDCD7E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110" y="559618"/>
            <a:ext cx="8342180" cy="4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186612"/>
            <a:ext cx="11812555" cy="64661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424806" y="222069"/>
            <a:ext cx="1143626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I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- Normativa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aplicável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Futura Bk BT" panose="020B0502020204020303" pitchFamily="34" charset="0"/>
              </a:rPr>
              <a:t> Constituição Federal / Estadual;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Futura Bk BT" panose="020B0502020204020303" pitchFamily="34" charset="0"/>
              </a:rPr>
              <a:t> Lei Complementar nº 101/00;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Futura Bk BT" panose="020B0502020204020303" pitchFamily="34" charset="0"/>
              </a:rPr>
              <a:t> Lei Complementar nº 64/90;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Futura Bk BT" panose="020B0502020204020303" pitchFamily="34" charset="0"/>
              </a:rPr>
              <a:t>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Lei nº 9.504/97 – Lei geral das eleições</a:t>
            </a:r>
            <a:r>
              <a:rPr lang="pt-BR" sz="2800" dirty="0" smtClean="0">
                <a:latin typeface="Futura Bk BT" panose="020B0502020204020303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Futura Bk BT" panose="020B0502020204020303" pitchFamily="34" charset="0"/>
              </a:rPr>
              <a:t> Resoluções do TSE (Res. nº 23.606/19 e Res. nº 23.610/19); 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Futura Bk BT" panose="020B0502020204020303" pitchFamily="34" charset="0"/>
              </a:rPr>
              <a:t> Normas locais (lei orgânica, estatuto, etc.).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186612"/>
            <a:ext cx="11812555" cy="64661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182880" y="222069"/>
            <a:ext cx="12009120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II - Condutas vedadas – Lei nº 9.504/97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QUAL O OBJETIVO DA NORMA?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latin typeface="Futura Bk BT" panose="020B0502020204020303" pitchFamily="34" charset="0"/>
              </a:rPr>
              <a:t>C</a:t>
            </a:r>
            <a:r>
              <a:rPr lang="pt-BR" sz="2600" dirty="0" smtClean="0">
                <a:latin typeface="Futura Bk BT" panose="020B0502020204020303" pitchFamily="34" charset="0"/>
              </a:rPr>
              <a:t>oibir o uso da máquina administrativa (reeleição);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Evitar abusos de autoridade;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Assegurar a igualdade de condições entre os candidatos;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Garantir a lisura do pleito eleitoral.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QUAL O BEM JURÍDICO TUTELADO?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>
                <a:latin typeface="Futura Bk BT" panose="020B0502020204020303" pitchFamily="34" charset="0"/>
              </a:rPr>
              <a:t>Princípio da </a:t>
            </a:r>
            <a:r>
              <a:rPr lang="pt-BR" sz="2600" u="sng" dirty="0" smtClean="0">
                <a:latin typeface="Futura Bk BT" panose="020B0502020204020303" pitchFamily="34" charset="0"/>
              </a:rPr>
              <a:t>igualdade</a:t>
            </a:r>
            <a:r>
              <a:rPr lang="pt-BR" sz="2600" dirty="0" smtClean="0">
                <a:latin typeface="Futura Bk BT" panose="020B0502020204020303" pitchFamily="34" charset="0"/>
              </a:rPr>
              <a:t> entre </a:t>
            </a:r>
            <a:r>
              <a:rPr lang="pt-BR" sz="2600" dirty="0">
                <a:latin typeface="Futura Bk BT" panose="020B0502020204020303" pitchFamily="34" charset="0"/>
              </a:rPr>
              <a:t>os </a:t>
            </a:r>
            <a:r>
              <a:rPr lang="pt-BR" sz="2600" dirty="0" smtClean="0">
                <a:latin typeface="Futura Bk BT" panose="020B0502020204020303" pitchFamily="34" charset="0"/>
              </a:rPr>
              <a:t>candidatos. </a:t>
            </a:r>
            <a:endParaRPr lang="pt-BR" sz="3200" dirty="0">
              <a:latin typeface="Futura Bk BT" panose="020B0502020204020303" pitchFamily="34" charset="0"/>
            </a:endParaRPr>
          </a:p>
          <a:p>
            <a:pPr>
              <a:lnSpc>
                <a:spcPct val="150000"/>
              </a:lnSpc>
            </a:pPr>
            <a:endParaRPr lang="pt-BR" sz="32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32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186612"/>
            <a:ext cx="11812555" cy="64661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182880" y="222069"/>
            <a:ext cx="11167007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QUAIS OS AGENTES SUJEITOS A ESTA NORMA?</a:t>
            </a:r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pPr marL="801688" indent="1588"/>
            <a:r>
              <a:rPr lang="pt-BR" sz="2800" dirty="0" smtClean="0">
                <a:latin typeface="Futura Bk BT" panose="020B0502020204020303" pitchFamily="34" charset="0"/>
              </a:rPr>
              <a:t>Art. 73, § 1º: </a:t>
            </a:r>
            <a:r>
              <a:rPr lang="pt-BR" sz="2800" b="1" u="sng" dirty="0" smtClean="0">
                <a:latin typeface="Futura Bk BT" panose="020B0502020204020303" pitchFamily="34" charset="0"/>
              </a:rPr>
              <a:t>agentes públicos</a:t>
            </a:r>
            <a:r>
              <a:rPr lang="pt-BR" sz="2800" b="1" dirty="0" smtClean="0">
                <a:latin typeface="Futura Bk BT" panose="020B0502020204020303" pitchFamily="34" charset="0"/>
              </a:rPr>
              <a:t> (servidores ou não)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800" dirty="0">
              <a:latin typeface="Futura Bk BT" panose="020B0502020204020303" pitchFamily="34" charset="0"/>
            </a:endParaRPr>
          </a:p>
          <a:p>
            <a:pPr marL="801688" indent="-352425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Todos que exercem </a:t>
            </a:r>
            <a:r>
              <a:rPr lang="pt-BR" sz="2800" u="sng" dirty="0" smtClean="0">
                <a:latin typeface="Futura Bk BT" panose="020B0502020204020303" pitchFamily="34" charset="0"/>
              </a:rPr>
              <a:t>mandato, cargo, emprego ou função</a:t>
            </a:r>
            <a:r>
              <a:rPr lang="pt-BR" sz="2800" dirty="0" smtClean="0">
                <a:latin typeface="Futura Bk BT" panose="020B0502020204020303" pitchFamily="34" charset="0"/>
              </a:rPr>
              <a:t> nos órgãos ou entidades da administração pública direta, indireta ou </a:t>
            </a:r>
            <a:r>
              <a:rPr lang="pt-BR" sz="2800" dirty="0" err="1" smtClean="0">
                <a:latin typeface="Futura Bk BT" panose="020B0502020204020303" pitchFamily="34" charset="0"/>
              </a:rPr>
              <a:t>fundacional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800" dirty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r>
              <a:rPr lang="pt-BR" sz="2800" u="sng" dirty="0" smtClean="0">
                <a:latin typeface="Futura Bk BT" panose="020B0502020204020303" pitchFamily="34" charset="0"/>
              </a:rPr>
              <a:t>Ainda que transitoriamente ou sem remuneração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801688" indent="-352425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Futura Bk BT" panose="020B0502020204020303" pitchFamily="34" charset="0"/>
              </a:rPr>
              <a:t>Seja por eleição, nomeação, designação, contratação ou </a:t>
            </a:r>
            <a:r>
              <a:rPr lang="pt-BR" sz="2800" u="sng" dirty="0" smtClean="0">
                <a:latin typeface="Futura Bk BT" panose="020B0502020204020303" pitchFamily="34" charset="0"/>
              </a:rPr>
              <a:t>qualquer outra forma de investidura ou vínculo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186612"/>
            <a:ext cx="11812555" cy="64661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182880" y="222069"/>
            <a:ext cx="12009120" cy="1029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Agentes políticos;</a:t>
            </a:r>
          </a:p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Servidores públicos (cargos efetivos e de comissão);</a:t>
            </a:r>
          </a:p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Empregados públicos;</a:t>
            </a:r>
          </a:p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Contratados por prazo determinado;</a:t>
            </a:r>
          </a:p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Conselheiros tutelares;</a:t>
            </a:r>
          </a:p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Prestadores terceirizados de serviços;</a:t>
            </a:r>
          </a:p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Concessionários ou permissionários de serviços públicos;</a:t>
            </a:r>
          </a:p>
          <a:p>
            <a:pPr marL="801688" indent="-3524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Futura Bk BT" panose="020B0502020204020303" pitchFamily="34" charset="0"/>
              </a:rPr>
              <a:t>Estagiários.</a:t>
            </a:r>
          </a:p>
          <a:p>
            <a:pPr marL="801688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600" dirty="0" smtClean="0">
              <a:latin typeface="Futura Bk BT" panose="020B0502020204020303" pitchFamily="34" charset="0"/>
            </a:endParaRPr>
          </a:p>
          <a:p>
            <a:pPr>
              <a:lnSpc>
                <a:spcPct val="150000"/>
              </a:lnSpc>
            </a:pPr>
            <a:endParaRPr lang="pt-BR" sz="32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32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endParaRPr lang="pt-BR" sz="32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186612"/>
            <a:ext cx="11812555" cy="64661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182880" y="222069"/>
            <a:ext cx="12009120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latin typeface="Futura Bk BT" panose="020B0502020204020303" pitchFamily="34" charset="0"/>
              </a:rPr>
              <a:t>Condutas vedadas – atos de pessoal</a:t>
            </a:r>
          </a:p>
          <a:p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2800" dirty="0" smtClean="0">
                <a:latin typeface="Futura Bk BT" panose="020B0502020204020303" pitchFamily="34" charset="0"/>
              </a:rPr>
              <a:t> </a:t>
            </a:r>
            <a:endParaRPr lang="pt-B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endParaRPr lang="pt-BR" sz="2800" dirty="0" smtClean="0">
              <a:latin typeface="Futura Bk BT" panose="020B0502020204020303" pitchFamily="34" charset="0"/>
            </a:endParaRPr>
          </a:p>
          <a:p>
            <a:endParaRPr lang="pt-BR" sz="2800" dirty="0" smtClean="0">
              <a:latin typeface="Futura Bk BT" panose="020B0502020204020303" pitchFamily="34" charset="0"/>
            </a:endParaRP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endParaRPr lang="pt-B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/>
            <a:r>
              <a:rPr lang="pt-BR" sz="3400" b="1" dirty="0" smtClean="0">
                <a:latin typeface="Futura Bk BT" panose="020B0502020204020303" pitchFamily="34" charset="0"/>
              </a:rPr>
              <a:t>Sanções – previsão legal</a:t>
            </a: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3200" dirty="0" smtClean="0">
              <a:latin typeface="Futura Bk BT" panose="020B0502020204020303" pitchFamily="34" charset="0"/>
            </a:endParaRP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endParaRPr lang="pt-BR" sz="32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129" y="4882861"/>
            <a:ext cx="581025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4297" y="1225260"/>
            <a:ext cx="6143625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5772" y="2362201"/>
            <a:ext cx="75438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72" y="5919355"/>
            <a:ext cx="738187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F3B2EC-83B2-4EC1-83D2-F5C2FA11E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721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6B5152-01F7-4C30-8FF4-E75115EAC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6292" r="3111" b="15961"/>
          <a:stretch/>
        </p:blipFill>
        <p:spPr>
          <a:xfrm>
            <a:off x="6873357" y="4043178"/>
            <a:ext cx="5025006" cy="257542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E646959-4A45-4200-82AA-D2B3991022BD}"/>
              </a:ext>
            </a:extLst>
          </p:cNvPr>
          <p:cNvSpPr/>
          <p:nvPr/>
        </p:nvSpPr>
        <p:spPr>
          <a:xfrm>
            <a:off x="186612" y="0"/>
            <a:ext cx="11812555" cy="66527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823A-C949-4399-93F1-B9D5A252F11F}"/>
              </a:ext>
            </a:extLst>
          </p:cNvPr>
          <p:cNvSpPr txBox="1"/>
          <p:nvPr/>
        </p:nvSpPr>
        <p:spPr>
          <a:xfrm>
            <a:off x="221672" y="1"/>
            <a:ext cx="11610109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4288" algn="ctr"/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Principais condutas vedadas</a:t>
            </a:r>
          </a:p>
          <a:p>
            <a:r>
              <a:rPr lang="pt-BR" sz="3200" dirty="0" smtClean="0">
                <a:latin typeface="Futura Bk BT" panose="020B0502020204020303" pitchFamily="34" charset="0"/>
              </a:rPr>
              <a:t>  </a:t>
            </a:r>
          </a:p>
          <a:p>
            <a:pPr marL="539750" algn="just">
              <a:lnSpc>
                <a:spcPct val="150000"/>
              </a:lnSpc>
            </a:pPr>
            <a:r>
              <a:rPr lang="pt-BR" sz="2800" dirty="0" smtClean="0">
                <a:latin typeface="Futura Bk BT" panose="020B0502020204020303" pitchFamily="34" charset="0"/>
              </a:rPr>
              <a:t>                   – </a:t>
            </a:r>
            <a:r>
              <a:rPr lang="pt-BR" sz="2800" b="1" u="sng" dirty="0" smtClean="0">
                <a:latin typeface="Futura Bk BT" panose="020B0502020204020303" pitchFamily="34" charset="0"/>
              </a:rPr>
              <a:t>ceder</a:t>
            </a:r>
            <a:r>
              <a:rPr lang="pt-BR" sz="2800" dirty="0" smtClean="0">
                <a:latin typeface="Futura Bk BT" panose="020B0502020204020303" pitchFamily="34" charset="0"/>
              </a:rPr>
              <a:t> servidor público ou empregado da administração direta ou indireta federal, estadual ou municipal </a:t>
            </a:r>
            <a:r>
              <a:rPr lang="pt-BR" sz="2800" u="sng" dirty="0" smtClean="0">
                <a:latin typeface="Futura Bk BT" panose="020B0502020204020303" pitchFamily="34" charset="0"/>
              </a:rPr>
              <a:t>do Poder Executivo</a:t>
            </a:r>
            <a:r>
              <a:rPr lang="pt-BR" sz="2800" dirty="0" smtClean="0">
                <a:latin typeface="Futura Bk BT" panose="020B0502020204020303" pitchFamily="34" charset="0"/>
              </a:rPr>
              <a:t>, ou </a:t>
            </a:r>
            <a:r>
              <a:rPr lang="pt-BR" sz="2800" b="1" u="sng" dirty="0" smtClean="0">
                <a:latin typeface="Futura Bk BT" panose="020B0502020204020303" pitchFamily="34" charset="0"/>
              </a:rPr>
              <a:t>usar de seus serviços</a:t>
            </a:r>
            <a:r>
              <a:rPr lang="pt-BR" sz="2800" dirty="0" smtClean="0">
                <a:latin typeface="Futura Bk BT" panose="020B0502020204020303" pitchFamily="34" charset="0"/>
              </a:rPr>
              <a:t>, para </a:t>
            </a:r>
            <a:r>
              <a:rPr lang="pt-BR" sz="2800" u="sng" dirty="0" smtClean="0">
                <a:latin typeface="Futura Bk BT" panose="020B0502020204020303" pitchFamily="34" charset="0"/>
              </a:rPr>
              <a:t>comitês de campanha</a:t>
            </a:r>
            <a:r>
              <a:rPr lang="pt-BR" sz="2800" dirty="0" smtClean="0">
                <a:latin typeface="Futura Bk BT" panose="020B0502020204020303" pitchFamily="34" charset="0"/>
              </a:rPr>
              <a:t> eleitoral de candidato, partido político ou coligação, </a:t>
            </a:r>
            <a:r>
              <a:rPr lang="pt-BR" sz="2800" u="sng" dirty="0" smtClean="0">
                <a:latin typeface="Futura Bk BT" panose="020B0502020204020303" pitchFamily="34" charset="0"/>
              </a:rPr>
              <a:t>durante o horário de expediente normal</a:t>
            </a:r>
            <a:r>
              <a:rPr lang="pt-BR" sz="2800" dirty="0" smtClean="0">
                <a:latin typeface="Futura Bk BT" panose="020B0502020204020303" pitchFamily="34" charset="0"/>
              </a:rPr>
              <a:t>, </a:t>
            </a:r>
            <a:r>
              <a:rPr lang="pt-BR" sz="2800" b="1" u="sng" dirty="0" smtClean="0">
                <a:latin typeface="Futura Bk BT" panose="020B0502020204020303" pitchFamily="34" charset="0"/>
              </a:rPr>
              <a:t>salvo</a:t>
            </a:r>
            <a:r>
              <a:rPr lang="pt-BR" sz="2800" dirty="0" smtClean="0">
                <a:latin typeface="Futura Bk BT" panose="020B0502020204020303" pitchFamily="34" charset="0"/>
              </a:rPr>
              <a:t> se o servidor ou empregado estiver </a:t>
            </a:r>
            <a:r>
              <a:rPr lang="pt-BR" sz="2800" b="1" u="sng" dirty="0" smtClean="0">
                <a:latin typeface="Futura Bk BT" panose="020B0502020204020303" pitchFamily="34" charset="0"/>
              </a:rPr>
              <a:t>licenciado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</a:p>
          <a:p>
            <a:pPr marL="539750" algn="just">
              <a:lnSpc>
                <a:spcPct val="150000"/>
              </a:lnSpc>
            </a:pPr>
            <a:endParaRPr lang="pt-BR" sz="2800" dirty="0" smtClean="0">
              <a:latin typeface="Futura Bk BT" panose="020B0502020204020303" pitchFamily="34" charset="0"/>
            </a:endParaRP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Wingdings" pitchFamily="2" charset="2"/>
              <a:buChar char="ü"/>
            </a:pPr>
            <a:r>
              <a:rPr lang="pt-BR" sz="2800" b="1" dirty="0" smtClean="0">
                <a:latin typeface="Futura Bk BT" panose="020B0502020204020303" pitchFamily="34" charset="0"/>
              </a:rPr>
              <a:t>Data da incidência: </a:t>
            </a:r>
            <a:r>
              <a:rPr lang="pt-BR" sz="2800" dirty="0" smtClean="0">
                <a:latin typeface="Futura Bk BT" panose="020B0502020204020303" pitchFamily="34" charset="0"/>
              </a:rPr>
              <a:t>a qualquer tempo do ano eleitoral.</a:t>
            </a:r>
          </a:p>
          <a:p>
            <a:pPr marL="801688" indent="-352425"/>
            <a:endParaRPr lang="pt-BR" sz="2400" dirty="0" smtClean="0">
              <a:latin typeface="Futura Bk BT" panose="020B0502020204020303" pitchFamily="34" charset="0"/>
            </a:endParaRPr>
          </a:p>
          <a:p>
            <a:pPr marL="801688" indent="-352425"/>
            <a:endParaRPr lang="pt-BR" sz="2600" dirty="0" smtClean="0">
              <a:latin typeface="Futura Bk BT" panose="020B0502020204020303" pitchFamily="34" charset="0"/>
            </a:endParaRPr>
          </a:p>
          <a:p>
            <a:pPr marL="801688" indent="-352425">
              <a:buFont typeface="Arial" panose="020B0604020202020204" pitchFamily="34" charset="0"/>
              <a:buChar char="•"/>
            </a:pPr>
            <a:endParaRPr lang="pt-BR" sz="2600" dirty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 smtClean="0">
              <a:latin typeface="Futura Bk BT" panose="020B0502020204020303" pitchFamily="34" charset="0"/>
            </a:endParaRPr>
          </a:p>
          <a:p>
            <a:pPr marL="1431925" algn="just"/>
            <a:endParaRPr lang="pt-BR" sz="2400" dirty="0">
              <a:latin typeface="Futura Bk BT" panose="020B05020202040203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39029C-1923-44BE-8E11-0CE147AC7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9887" y="186612"/>
            <a:ext cx="649280" cy="8787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005" y="1111394"/>
            <a:ext cx="17145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2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2026</Words>
  <Application>Microsoft Office PowerPoint</Application>
  <PresentationFormat>Widescreen</PresentationFormat>
  <Paragraphs>427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Futura Bk BT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Gonçalves Martins</dc:creator>
  <cp:lastModifiedBy>ODINELIA ELEUTERIO KUHNEN</cp:lastModifiedBy>
  <cp:revision>257</cp:revision>
  <cp:lastPrinted>2020-03-01T20:43:36Z</cp:lastPrinted>
  <dcterms:created xsi:type="dcterms:W3CDTF">2019-08-27T15:03:51Z</dcterms:created>
  <dcterms:modified xsi:type="dcterms:W3CDTF">2020-03-03T17:21:19Z</dcterms:modified>
</cp:coreProperties>
</file>