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58" r:id="rId4"/>
    <p:sldId id="259" r:id="rId5"/>
    <p:sldId id="260" r:id="rId6"/>
    <p:sldId id="261" r:id="rId7"/>
    <p:sldId id="262" r:id="rId8"/>
    <p:sldId id="287" r:id="rId9"/>
    <p:sldId id="263" r:id="rId10"/>
    <p:sldId id="264" r:id="rId11"/>
    <p:sldId id="268" r:id="rId12"/>
    <p:sldId id="270" r:id="rId13"/>
    <p:sldId id="273" r:id="rId14"/>
    <p:sldId id="274" r:id="rId15"/>
    <p:sldId id="275" r:id="rId16"/>
    <p:sldId id="280" r:id="rId17"/>
    <p:sldId id="284" r:id="rId18"/>
    <p:sldId id="286" r:id="rId19"/>
    <p:sldId id="288" r:id="rId20"/>
    <p:sldId id="278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ECCEC01E-B6D7-47F3-B7D2-0AA93D076149}">
          <p14:sldIdLst>
            <p14:sldId id="257"/>
            <p14:sldId id="282"/>
            <p14:sldId id="258"/>
            <p14:sldId id="259"/>
            <p14:sldId id="260"/>
            <p14:sldId id="261"/>
            <p14:sldId id="262"/>
            <p14:sldId id="287"/>
            <p14:sldId id="263"/>
            <p14:sldId id="264"/>
            <p14:sldId id="268"/>
            <p14:sldId id="270"/>
            <p14:sldId id="273"/>
            <p14:sldId id="274"/>
            <p14:sldId id="275"/>
            <p14:sldId id="280"/>
            <p14:sldId id="284"/>
            <p14:sldId id="286"/>
            <p14:sldId id="288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C3A"/>
    <a:srgbClr val="122A44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40FE79-9142-41FB-8EB0-4D2D5F03C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4AD452-B5AB-4883-A97D-A4BD85F05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F9DBE6-5E1A-44D6-BA9B-4E8AC422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65E541-C755-4418-84B1-7620AC04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A85E6C-E428-4015-A68B-669D81B9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58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3FD63-1EBC-43A4-A369-294B7486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12B48A6-30A1-43CC-8F1E-0D6F2C39A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75123E-1409-4ECF-9BEA-A8B230A7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7E2786-D286-4741-89BC-3B073010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7B3C5B-E296-4813-9855-44EB8056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32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40612B-28B6-4A49-9F6A-3C17DD75D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5C901D1-9ABD-4841-B85B-C270A2180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1B8F14-A0DA-4883-9019-81AACB0E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B4D686-EA34-4B35-BE06-9C64B093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75D0B1-E17E-499E-9B7F-468EE81D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40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F75AC-F84E-404A-A864-C56813ED5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557BDD-9564-48C4-AEAB-CB6B1962E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F1B638-020A-42EB-B9E1-CF168DE79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47F0D1-F68A-44A7-8AB6-78DE3846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AC79DF-10CB-4C34-88A0-A0B04773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00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B2C6C-78C9-49F6-A65C-F4831740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C7EAEE-9147-4C3C-8791-C78626F24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485800-F840-4057-9F8B-FE3A8325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90426C-1A31-40B1-97DE-99F11695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7BAF9B-03DA-4D6B-9556-8E640F9C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64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0EA8E-9848-4FF8-98D0-316E46C3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6AD399-CBB8-4F58-A64D-883F5B68B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79F017-DCC8-4C49-96DB-E695530ED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D4243F-AFC3-4154-AA9B-F56E064B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C84CC3-F5CC-40F1-9C46-688A77567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7352E50-3D8A-4D91-80C5-0DCD2A98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48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F626B-A867-479E-ACF5-563CC595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43F819-C921-4B07-80D7-AD3FA63AE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370B5A4-CC1B-483F-ACCA-865C41A1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754FB3-0F22-4492-974D-AB6D866C3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E754CAE-B962-4D55-AD6F-3DA7FAE7E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0B130F4-00BC-4F3A-B2B6-C3225FE9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2508A8-ED97-4577-901C-70C1C8FF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B995564-3FC8-435B-A459-B0323011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36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CB7CA-96D5-4D11-95D3-98AC741A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402D6A7-553D-4492-9070-59CCCD24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A4DDBC-324D-4E97-8C3A-7A79CF52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A4AC176-EB40-429A-BD37-36EB8AE3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13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BE4AA01-46ED-4AA5-A0D6-03B56F38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56729A2-076B-473A-8E29-8581F2D7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5BA21AF-B7F5-4DFF-92C0-77D66D67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18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27404-ADA4-4F19-929D-2E0BF075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5E377E-B61E-4316-8BEB-476FEAEA1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E88497-AD75-4DCC-8A16-0361F46B3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30AF551-F093-4E03-A472-A1AB683D4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FF94A8-1793-49D2-BD26-6FFA9696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8108B4-9FF7-4967-81BD-4CD241FB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46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E569B-B6BD-4306-AB47-ADCA1A91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D6F2EB7-9BBF-4B9A-A430-FE2BB7B68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D3A583B-48ED-4A48-9073-6A202CE06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41A17C-4AEC-4EE6-89A4-0DA82F94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DB93FE-6CF4-4A0C-88CF-B3C4B90CC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31DEB6-E21B-49D8-808B-B0B888EE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66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7CE3AF7-9A2F-4966-8BA2-F5DF17C6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C93EA4-D62E-4AF1-B8BC-6B72DB256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9D29FF-927C-4DEF-8F30-34756188F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7C74F-919C-41B0-B665-BACC20CD6997}" type="datetimeFigureOut">
              <a:rPr lang="pt-BR" smtClean="0"/>
              <a:t>03/03/2020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C33665-ABFF-4A8C-A9BA-07BC4C808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7EF997-DF89-4776-BFDC-68CD2F319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324B2-007C-45E6-9039-D28A94BE94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14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28.png"/><Relationship Id="rId1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36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12" Type="http://schemas.openxmlformats.org/officeDocument/2006/relationships/image" Target="../media/image72.svg"/><Relationship Id="rId2" Type="http://schemas.openxmlformats.org/officeDocument/2006/relationships/image" Target="../media/image2.PN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11" Type="http://schemas.openxmlformats.org/officeDocument/2006/relationships/image" Target="../media/image43.png"/><Relationship Id="rId15" Type="http://schemas.openxmlformats.org/officeDocument/2006/relationships/image" Target="../media/image45.png"/><Relationship Id="rId10" Type="http://schemas.openxmlformats.org/officeDocument/2006/relationships/image" Target="../media/image44.svg"/><Relationship Id="rId9" Type="http://schemas.openxmlformats.org/officeDocument/2006/relationships/image" Target="../media/image42.png"/><Relationship Id="rId14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5" Type="http://schemas.openxmlformats.org/officeDocument/2006/relationships/image" Target="../media/image47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ABCC4F3-76B1-4EC0-815E-D9C9D5221D40}"/>
              </a:ext>
            </a:extLst>
          </p:cNvPr>
          <p:cNvSpPr/>
          <p:nvPr/>
        </p:nvSpPr>
        <p:spPr>
          <a:xfrm>
            <a:off x="1080707" y="3429000"/>
            <a:ext cx="3839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Avaliação de Suscetibilidade</a:t>
            </a:r>
          </a:p>
          <a:p>
            <a:r>
              <a:rPr lang="pt-B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 Fraude e Corrupção</a:t>
            </a:r>
          </a:p>
        </p:txBody>
      </p:sp>
    </p:spTree>
    <p:extLst>
      <p:ext uri="{BB962C8B-B14F-4D97-AF65-F5344CB8AC3E}">
        <p14:creationId xmlns:p14="http://schemas.microsoft.com/office/powerpoint/2010/main" val="392044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82"/>
    </mc:Choice>
    <mc:Fallback xmlns="">
      <p:transition spd="slow" advTm="6868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7E30F22-5469-4A93-BAC0-07A0AAF0DE96}"/>
              </a:ext>
            </a:extLst>
          </p:cNvPr>
          <p:cNvSpPr txBox="1"/>
          <p:nvPr/>
        </p:nvSpPr>
        <p:spPr>
          <a:xfrm>
            <a:off x="4405653" y="874598"/>
            <a:ext cx="338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FERRAMENTAS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B18374-301C-4E6C-98BF-147BA2205A48}"/>
              </a:ext>
            </a:extLst>
          </p:cNvPr>
          <p:cNvSpPr txBox="1"/>
          <p:nvPr/>
        </p:nvSpPr>
        <p:spPr>
          <a:xfrm>
            <a:off x="2651099" y="3855079"/>
            <a:ext cx="4517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Padrões de boas práticas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ACAD5F3-37F9-4E3C-9610-D88F45922B9E}"/>
              </a:ext>
            </a:extLst>
          </p:cNvPr>
          <p:cNvSpPr txBox="1"/>
          <p:nvPr/>
        </p:nvSpPr>
        <p:spPr>
          <a:xfrm>
            <a:off x="2641390" y="2409181"/>
            <a:ext cx="30122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Plataforma de auto avaliação e relatórios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2FB6A35-C5E2-41A1-8FF8-C4C8B11F750E}"/>
              </a:ext>
            </a:extLst>
          </p:cNvPr>
          <p:cNvSpPr txBox="1"/>
          <p:nvPr/>
        </p:nvSpPr>
        <p:spPr>
          <a:xfrm>
            <a:off x="2657371" y="4888813"/>
            <a:ext cx="245806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Modelos para gráficos e Relatórios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78FB2A-A2D9-4196-93F0-9B3AAABEB092}"/>
              </a:ext>
            </a:extLst>
          </p:cNvPr>
          <p:cNvSpPr txBox="1"/>
          <p:nvPr/>
        </p:nvSpPr>
        <p:spPr>
          <a:xfrm>
            <a:off x="7564317" y="3790051"/>
            <a:ext cx="38946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Treinamentos EAD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4E9183E-22B6-4AB8-AE10-1CAB5AE4705B}"/>
              </a:ext>
            </a:extLst>
          </p:cNvPr>
          <p:cNvSpPr txBox="1"/>
          <p:nvPr/>
        </p:nvSpPr>
        <p:spPr>
          <a:xfrm>
            <a:off x="7564317" y="5086020"/>
            <a:ext cx="38946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Treinamentos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</a:rPr>
              <a:t>presencias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E8331D-E2AB-4194-9656-190A3F5EAEB4}"/>
              </a:ext>
            </a:extLst>
          </p:cNvPr>
          <p:cNvSpPr txBox="1"/>
          <p:nvPr/>
        </p:nvSpPr>
        <p:spPr>
          <a:xfrm>
            <a:off x="7536965" y="2524555"/>
            <a:ext cx="389460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i="1" dirty="0" err="1">
                <a:solidFill>
                  <a:schemeClr val="accent1">
                    <a:lumMod val="50000"/>
                  </a:schemeClr>
                </a:solidFill>
              </a:rPr>
              <a:t>Check</a:t>
            </a:r>
            <a:r>
              <a:rPr lang="pt-BR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000" i="1" dirty="0" err="1">
                <a:solidFill>
                  <a:schemeClr val="accent1">
                    <a:lumMod val="50000"/>
                  </a:schemeClr>
                </a:solidFill>
              </a:rPr>
              <a:t>lists</a:t>
            </a:r>
            <a:r>
              <a:rPr lang="pt-BR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de validação - Rede</a:t>
            </a:r>
          </a:p>
        </p:txBody>
      </p:sp>
      <p:pic>
        <p:nvPicPr>
          <p:cNvPr id="12" name="Gráfico 11" descr="Livro aberto">
            <a:extLst>
              <a:ext uri="{FF2B5EF4-FFF2-40B4-BE49-F238E27FC236}">
                <a16:creationId xmlns:a16="http://schemas.microsoft.com/office/drawing/2014/main" id="{55CA5642-6E4D-4D0B-AA79-27105B067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66892" y="3658823"/>
            <a:ext cx="688268" cy="688268"/>
          </a:xfrm>
          <a:prstGeom prst="rect">
            <a:avLst/>
          </a:prstGeom>
        </p:spPr>
      </p:pic>
      <p:pic>
        <p:nvPicPr>
          <p:cNvPr id="14" name="Gráfico 13" descr="Janela do navegador">
            <a:extLst>
              <a:ext uri="{FF2B5EF4-FFF2-40B4-BE49-F238E27FC236}">
                <a16:creationId xmlns:a16="http://schemas.microsoft.com/office/drawing/2014/main" id="{16B3EE71-DF5C-4E58-B8C4-E7B0006783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66892" y="2414385"/>
            <a:ext cx="688268" cy="688268"/>
          </a:xfrm>
          <a:prstGeom prst="rect">
            <a:avLst/>
          </a:prstGeom>
        </p:spPr>
      </p:pic>
      <p:pic>
        <p:nvPicPr>
          <p:cNvPr id="16" name="Gráfico 15" descr="Documento">
            <a:extLst>
              <a:ext uri="{FF2B5EF4-FFF2-40B4-BE49-F238E27FC236}">
                <a16:creationId xmlns:a16="http://schemas.microsoft.com/office/drawing/2014/main" id="{E22F4D8A-B2F0-44E9-B5D9-5588CA2029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661275" y="4905464"/>
            <a:ext cx="688268" cy="688268"/>
          </a:xfrm>
          <a:prstGeom prst="rect">
            <a:avLst/>
          </a:prstGeom>
        </p:spPr>
      </p:pic>
      <p:pic>
        <p:nvPicPr>
          <p:cNvPr id="18" name="Gráfico 17" descr="Lista de verificação DPE">
            <a:extLst>
              <a:ext uri="{FF2B5EF4-FFF2-40B4-BE49-F238E27FC236}">
                <a16:creationId xmlns:a16="http://schemas.microsoft.com/office/drawing/2014/main" id="{08297477-6C89-468B-B12D-33D1A43B6B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497623" y="2384910"/>
            <a:ext cx="688268" cy="688268"/>
          </a:xfrm>
          <a:prstGeom prst="rect">
            <a:avLst/>
          </a:prstGeom>
        </p:spPr>
      </p:pic>
      <p:pic>
        <p:nvPicPr>
          <p:cNvPr id="20" name="Gráfico 19" descr="Apresentação com mídia">
            <a:extLst>
              <a:ext uri="{FF2B5EF4-FFF2-40B4-BE49-F238E27FC236}">
                <a16:creationId xmlns:a16="http://schemas.microsoft.com/office/drawing/2014/main" id="{CC4FD33D-9DC4-4646-8D47-B5C7677891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505156" y="3682530"/>
            <a:ext cx="688268" cy="688268"/>
          </a:xfrm>
          <a:prstGeom prst="rect">
            <a:avLst/>
          </a:prstGeom>
        </p:spPr>
      </p:pic>
      <p:pic>
        <p:nvPicPr>
          <p:cNvPr id="22" name="Gráfico 21" descr="Sala de aula">
            <a:extLst>
              <a:ext uri="{FF2B5EF4-FFF2-40B4-BE49-F238E27FC236}">
                <a16:creationId xmlns:a16="http://schemas.microsoft.com/office/drawing/2014/main" id="{DB8384D8-EFE7-43B4-8034-FB4794CA65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495920" y="4932705"/>
            <a:ext cx="688268" cy="688268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23525301-02AD-4CEB-A3F6-BA9422D49CF4}"/>
              </a:ext>
            </a:extLst>
          </p:cNvPr>
          <p:cNvSpPr/>
          <p:nvPr/>
        </p:nvSpPr>
        <p:spPr>
          <a:xfrm>
            <a:off x="1502689" y="2238216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5353F070-D91D-40C5-ADBB-6F29DCBFE2B6}"/>
              </a:ext>
            </a:extLst>
          </p:cNvPr>
          <p:cNvSpPr/>
          <p:nvPr/>
        </p:nvSpPr>
        <p:spPr>
          <a:xfrm>
            <a:off x="1539992" y="2278989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A65A3EB-443F-4F9F-8634-C8EF92375255}"/>
              </a:ext>
            </a:extLst>
          </p:cNvPr>
          <p:cNvSpPr/>
          <p:nvPr/>
        </p:nvSpPr>
        <p:spPr>
          <a:xfrm>
            <a:off x="1505361" y="3501702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1DF29F9F-2A4A-489F-812F-2D2076027370}"/>
              </a:ext>
            </a:extLst>
          </p:cNvPr>
          <p:cNvSpPr/>
          <p:nvPr/>
        </p:nvSpPr>
        <p:spPr>
          <a:xfrm>
            <a:off x="1542664" y="3542475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D9CC5D7-3100-485B-85BE-DAAB4589D58C}"/>
              </a:ext>
            </a:extLst>
          </p:cNvPr>
          <p:cNvSpPr/>
          <p:nvPr/>
        </p:nvSpPr>
        <p:spPr>
          <a:xfrm>
            <a:off x="1500271" y="4761358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FE0A7D53-CB65-494E-8B44-08D1FAF53A4F}"/>
              </a:ext>
            </a:extLst>
          </p:cNvPr>
          <p:cNvSpPr/>
          <p:nvPr/>
        </p:nvSpPr>
        <p:spPr>
          <a:xfrm>
            <a:off x="1537574" y="4802131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FB52841E-C878-4D50-A079-1869DCC3CC80}"/>
              </a:ext>
            </a:extLst>
          </p:cNvPr>
          <p:cNvSpPr/>
          <p:nvPr/>
        </p:nvSpPr>
        <p:spPr>
          <a:xfrm>
            <a:off x="6342489" y="2228085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9B2DEDEA-5679-4BF6-A559-72DC41C533CF}"/>
              </a:ext>
            </a:extLst>
          </p:cNvPr>
          <p:cNvSpPr/>
          <p:nvPr/>
        </p:nvSpPr>
        <p:spPr>
          <a:xfrm>
            <a:off x="6379792" y="2268858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C5FFFB1-9DE0-4AEB-8D99-CD28CDC0A486}"/>
              </a:ext>
            </a:extLst>
          </p:cNvPr>
          <p:cNvSpPr/>
          <p:nvPr/>
        </p:nvSpPr>
        <p:spPr>
          <a:xfrm>
            <a:off x="6342489" y="3506473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EAC4A430-E645-472C-9D20-1CA687EDBDA1}"/>
              </a:ext>
            </a:extLst>
          </p:cNvPr>
          <p:cNvSpPr/>
          <p:nvPr/>
        </p:nvSpPr>
        <p:spPr>
          <a:xfrm>
            <a:off x="6379792" y="3547246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2A7772E9-7E37-41E6-BF4C-760499AF75F3}"/>
              </a:ext>
            </a:extLst>
          </p:cNvPr>
          <p:cNvSpPr/>
          <p:nvPr/>
        </p:nvSpPr>
        <p:spPr>
          <a:xfrm>
            <a:off x="6342489" y="4761358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CBED795B-762D-4F7C-8493-FD85ECC8DFFA}"/>
              </a:ext>
            </a:extLst>
          </p:cNvPr>
          <p:cNvSpPr/>
          <p:nvPr/>
        </p:nvSpPr>
        <p:spPr>
          <a:xfrm>
            <a:off x="6379792" y="4802131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C6D22E-C3AB-4A09-A2CF-3FD0F202763C}"/>
              </a:ext>
            </a:extLst>
          </p:cNvPr>
          <p:cNvCxnSpPr>
            <a:cxnSpLocks/>
          </p:cNvCxnSpPr>
          <p:nvPr/>
        </p:nvCxnSpPr>
        <p:spPr>
          <a:xfrm>
            <a:off x="4723762" y="1666645"/>
            <a:ext cx="2757693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29096375-959F-43BE-924F-ADB9493F0A4E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05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723" y="2160222"/>
            <a:ext cx="2647068" cy="154600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359930" y="3960597"/>
            <a:ext cx="443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Classificação das organizações públicas segundo critério de suscetibilidade a fraude e corrupção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068813" y="3960597"/>
            <a:ext cx="3296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Retrato estadual e nacional sobre a suscetibilidade a fraude e corrupção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25" y="2160215"/>
            <a:ext cx="3918009" cy="154601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931343" y="5723459"/>
            <a:ext cx="1597114" cy="30777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Aceitável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498886" y="5723459"/>
            <a:ext cx="1597114" cy="307777"/>
          </a:xfrm>
          <a:prstGeom prst="rect">
            <a:avLst/>
          </a:prstGeom>
          <a:solidFill>
            <a:srgbClr val="FFCA2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Média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066429" y="5723459"/>
            <a:ext cx="1597114" cy="307777"/>
          </a:xfrm>
          <a:prstGeom prst="rect">
            <a:avLst/>
          </a:prstGeom>
          <a:solidFill>
            <a:srgbClr val="FF761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Alta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633972" y="5723458"/>
            <a:ext cx="1597114" cy="307777"/>
          </a:xfrm>
          <a:prstGeom prst="rect">
            <a:avLst/>
          </a:prstGeom>
          <a:solidFill>
            <a:srgbClr val="C4361A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Muito Alta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ECF3807-F5FD-4F5D-B7B1-AB9957FAF45E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964856AD-F5F4-4FC0-ACAB-B0DD975170FC}"/>
              </a:ext>
            </a:extLst>
          </p:cNvPr>
          <p:cNvSpPr/>
          <p:nvPr/>
        </p:nvSpPr>
        <p:spPr>
          <a:xfrm>
            <a:off x="3044948" y="90945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PRODUTOS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5B0F916-9C6E-49CD-8377-7C6CCA66993D}"/>
              </a:ext>
            </a:extLst>
          </p:cNvPr>
          <p:cNvCxnSpPr>
            <a:cxnSpLocks/>
          </p:cNvCxnSpPr>
          <p:nvPr/>
        </p:nvCxnSpPr>
        <p:spPr>
          <a:xfrm>
            <a:off x="5027716" y="1666645"/>
            <a:ext cx="2130464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6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130" y="2009691"/>
            <a:ext cx="7325850" cy="41048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05164" y="2630979"/>
            <a:ext cx="2481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Retrato da suscetibilidade das organizações segundo cada componente de prevenção e combate a fraude e corrupção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7" y="2130947"/>
            <a:ext cx="1574074" cy="148549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11B176E-2DDD-4083-A0BD-DC7D5CAB7DEF}"/>
              </a:ext>
            </a:extLst>
          </p:cNvPr>
          <p:cNvSpPr/>
          <p:nvPr/>
        </p:nvSpPr>
        <p:spPr>
          <a:xfrm>
            <a:off x="3044948" y="90945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PRODUTOS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C33E5FF-E31A-484F-958B-18EE3D52AA0D}"/>
              </a:ext>
            </a:extLst>
          </p:cNvPr>
          <p:cNvCxnSpPr>
            <a:cxnSpLocks/>
          </p:cNvCxnSpPr>
          <p:nvPr/>
        </p:nvCxnSpPr>
        <p:spPr>
          <a:xfrm>
            <a:off x="5027716" y="1666645"/>
            <a:ext cx="2130464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E3A7D99-4190-481B-BB1C-35904EE6C119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8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8A7BB89-2ABF-4D3E-85B9-B5B73D44FA5B}"/>
              </a:ext>
            </a:extLst>
          </p:cNvPr>
          <p:cNvSpPr/>
          <p:nvPr/>
        </p:nvSpPr>
        <p:spPr>
          <a:xfrm>
            <a:off x="2823277" y="2861216"/>
            <a:ext cx="2312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Quantificação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ilícitos</a:t>
            </a:r>
            <a:endParaRPr lang="pt-BR" sz="2000" dirty="0">
              <a:solidFill>
                <a:srgbClr val="0F9C3A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57AA84B-4DAF-4D18-9289-1AD0E33789A5}"/>
              </a:ext>
            </a:extLst>
          </p:cNvPr>
          <p:cNvSpPr/>
          <p:nvPr/>
        </p:nvSpPr>
        <p:spPr>
          <a:xfrm>
            <a:off x="2823277" y="4499125"/>
            <a:ext cx="431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Valores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envolvidos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711AB9E-29B7-4D50-8587-A6FA1ABF85F4}"/>
              </a:ext>
            </a:extLst>
          </p:cNvPr>
          <p:cNvSpPr/>
          <p:nvPr/>
        </p:nvSpPr>
        <p:spPr>
          <a:xfrm>
            <a:off x="7443552" y="2825308"/>
            <a:ext cx="3124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Tempos de finalização de </a:t>
            </a:r>
            <a:r>
              <a:rPr lang="pt-BR" sz="2000" b="1" dirty="0" err="1">
                <a:solidFill>
                  <a:srgbClr val="0F9C3A"/>
                </a:solidFill>
                <a:latin typeface="Century Gothic" panose="020B0502020202020204" pitchFamily="34" charset="0"/>
              </a:rPr>
              <a:t>PADs</a:t>
            </a:r>
            <a:r>
              <a:rPr lang="pt-BR" sz="20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/Sindicâncias</a:t>
            </a:r>
            <a:endParaRPr lang="pt-BR" sz="2000" dirty="0">
              <a:solidFill>
                <a:srgbClr val="0F9C3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áfico 11" descr="Registrar">
            <a:extLst>
              <a:ext uri="{FF2B5EF4-FFF2-40B4-BE49-F238E27FC236}">
                <a16:creationId xmlns:a16="http://schemas.microsoft.com/office/drawing/2014/main" id="{C18BA343-2A08-414C-9094-200EDFF15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11753" y="4344216"/>
            <a:ext cx="740704" cy="740704"/>
          </a:xfrm>
          <a:prstGeom prst="rect">
            <a:avLst/>
          </a:prstGeom>
        </p:spPr>
      </p:pic>
      <p:pic>
        <p:nvPicPr>
          <p:cNvPr id="14" name="Gráfico 13" descr="Ladrão">
            <a:extLst>
              <a:ext uri="{FF2B5EF4-FFF2-40B4-BE49-F238E27FC236}">
                <a16:creationId xmlns:a16="http://schemas.microsoft.com/office/drawing/2014/main" id="{EA9EA7E4-61C1-408B-BF1C-3770D04B5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94582" y="2865283"/>
            <a:ext cx="765374" cy="765374"/>
          </a:xfrm>
          <a:prstGeom prst="rect">
            <a:avLst/>
          </a:prstGeom>
        </p:spPr>
      </p:pic>
      <p:pic>
        <p:nvPicPr>
          <p:cNvPr id="16" name="Gráfico 15" descr="Balança da justiça">
            <a:extLst>
              <a:ext uri="{FF2B5EF4-FFF2-40B4-BE49-F238E27FC236}">
                <a16:creationId xmlns:a16="http://schemas.microsoft.com/office/drawing/2014/main" id="{70C2F383-BA66-4930-B3F7-733FF4ED18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99418" y="2827342"/>
            <a:ext cx="765374" cy="765374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C8B450B1-C89F-40ED-85F9-C335AD648AFA}"/>
              </a:ext>
            </a:extLst>
          </p:cNvPr>
          <p:cNvSpPr/>
          <p:nvPr/>
        </p:nvSpPr>
        <p:spPr>
          <a:xfrm>
            <a:off x="7373050" y="4473983"/>
            <a:ext cx="32608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Recuperação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 valores</a:t>
            </a:r>
          </a:p>
        </p:txBody>
      </p:sp>
      <p:pic>
        <p:nvPicPr>
          <p:cNvPr id="19" name="Gráfico 18" descr="Moedas">
            <a:extLst>
              <a:ext uri="{FF2B5EF4-FFF2-40B4-BE49-F238E27FC236}">
                <a16:creationId xmlns:a16="http://schemas.microsoft.com/office/drawing/2014/main" id="{BE5BDB72-C020-4DC8-AB40-C666F1C883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746493" y="4388423"/>
            <a:ext cx="683656" cy="68365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04B6E90-6F38-48AA-89F8-551CCEA2344A}"/>
              </a:ext>
            </a:extLst>
          </p:cNvPr>
          <p:cNvSpPr/>
          <p:nvPr/>
        </p:nvSpPr>
        <p:spPr>
          <a:xfrm>
            <a:off x="3044948" y="90945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PRODUTOS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A380286-6A91-4D56-8D31-F12DC571C0C8}"/>
              </a:ext>
            </a:extLst>
          </p:cNvPr>
          <p:cNvCxnSpPr>
            <a:cxnSpLocks/>
          </p:cNvCxnSpPr>
          <p:nvPr/>
        </p:nvCxnSpPr>
        <p:spPr>
          <a:xfrm>
            <a:off x="5027716" y="1666645"/>
            <a:ext cx="2130464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648902E-644F-4A97-8D11-D90EF2D8A1BC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F864CE4C-434B-4738-B938-97EA269BD602}"/>
              </a:ext>
            </a:extLst>
          </p:cNvPr>
          <p:cNvSpPr/>
          <p:nvPr/>
        </p:nvSpPr>
        <p:spPr>
          <a:xfrm>
            <a:off x="1586802" y="2725386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378D869-5E6B-44D5-9546-ABE4D74BBAD8}"/>
              </a:ext>
            </a:extLst>
          </p:cNvPr>
          <p:cNvSpPr/>
          <p:nvPr/>
        </p:nvSpPr>
        <p:spPr>
          <a:xfrm>
            <a:off x="1624105" y="2766159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6973EF2-3BA0-4376-A935-90EEAF009FDD}"/>
              </a:ext>
            </a:extLst>
          </p:cNvPr>
          <p:cNvSpPr/>
          <p:nvPr/>
        </p:nvSpPr>
        <p:spPr>
          <a:xfrm>
            <a:off x="1589474" y="4225263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550D573-258D-41F6-A5EA-633167BAF50E}"/>
              </a:ext>
            </a:extLst>
          </p:cNvPr>
          <p:cNvSpPr/>
          <p:nvPr/>
        </p:nvSpPr>
        <p:spPr>
          <a:xfrm>
            <a:off x="1626777" y="4266036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88C85F2-A59E-43A7-B09F-28E6782634AE}"/>
              </a:ext>
            </a:extLst>
          </p:cNvPr>
          <p:cNvSpPr/>
          <p:nvPr/>
        </p:nvSpPr>
        <p:spPr>
          <a:xfrm>
            <a:off x="6171350" y="2711105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6A74D80-3189-4F07-93F0-00FF107E801A}"/>
              </a:ext>
            </a:extLst>
          </p:cNvPr>
          <p:cNvSpPr/>
          <p:nvPr/>
        </p:nvSpPr>
        <p:spPr>
          <a:xfrm>
            <a:off x="6208653" y="2751878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FAC6D64-1B61-4B5F-B3B9-A2EC574E7CBD}"/>
              </a:ext>
            </a:extLst>
          </p:cNvPr>
          <p:cNvSpPr/>
          <p:nvPr/>
        </p:nvSpPr>
        <p:spPr>
          <a:xfrm>
            <a:off x="6174022" y="4210982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3C792B0-C9B4-4B0A-B8FF-0DC30537BCE3}"/>
              </a:ext>
            </a:extLst>
          </p:cNvPr>
          <p:cNvSpPr/>
          <p:nvPr/>
        </p:nvSpPr>
        <p:spPr>
          <a:xfrm>
            <a:off x="6211325" y="4251755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3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relógio&#10;&#10;Descrição gerada automaticamente">
            <a:extLst>
              <a:ext uri="{FF2B5EF4-FFF2-40B4-BE49-F238E27FC236}">
                <a16:creationId xmlns:a16="http://schemas.microsoft.com/office/drawing/2014/main" id="{59D15311-75EC-4F9A-B7ED-9AEA1AFAD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0" y="2011168"/>
            <a:ext cx="7583068" cy="39268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92926BE-B5D4-4C7C-8024-C141167CB6B8}"/>
              </a:ext>
            </a:extLst>
          </p:cNvPr>
          <p:cNvSpPr txBox="1"/>
          <p:nvPr/>
        </p:nvSpPr>
        <p:spPr>
          <a:xfrm>
            <a:off x="1976582" y="2021090"/>
            <a:ext cx="18462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FEV-MAR/2020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Disponibilização da Auto Avaliação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Campanhas de Mobilização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F78A3A-7953-4041-A7D0-899377396D21}"/>
              </a:ext>
            </a:extLst>
          </p:cNvPr>
          <p:cNvSpPr txBox="1"/>
          <p:nvPr/>
        </p:nvSpPr>
        <p:spPr>
          <a:xfrm>
            <a:off x="3041973" y="4422909"/>
            <a:ext cx="20183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ABR-MAI/2020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Mobilização para 100% de respostas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Ações de Orientação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7E3E860-BF58-4FE5-B12E-260B68BA4693}"/>
              </a:ext>
            </a:extLst>
          </p:cNvPr>
          <p:cNvSpPr txBox="1"/>
          <p:nvPr/>
        </p:nvSpPr>
        <p:spPr>
          <a:xfrm>
            <a:off x="4550935" y="2011987"/>
            <a:ext cx="148221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JUN-JUL/2020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Mobilização de validadores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Validação das respostas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EA15F43-C0A9-4A3E-B455-CD3A57C6AD00}"/>
              </a:ext>
            </a:extLst>
          </p:cNvPr>
          <p:cNvSpPr txBox="1"/>
          <p:nvPr/>
        </p:nvSpPr>
        <p:spPr>
          <a:xfrm>
            <a:off x="5618587" y="4422908"/>
            <a:ext cx="170388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AGO-SET/2020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Mobilização de validadores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Validação das respostas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E33177-1D8D-4033-81D4-2AA01B81C883}"/>
              </a:ext>
            </a:extLst>
          </p:cNvPr>
          <p:cNvSpPr txBox="1"/>
          <p:nvPr/>
        </p:nvSpPr>
        <p:spPr>
          <a:xfrm>
            <a:off x="6871442" y="2011168"/>
            <a:ext cx="157192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OUT-NOV/2020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Consolidação de resultados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Elaboração de notas técnicas das redes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E71690-1A3B-4ECD-BA6C-4C1588AF4D54}"/>
              </a:ext>
            </a:extLst>
          </p:cNvPr>
          <p:cNvSpPr txBox="1"/>
          <p:nvPr/>
        </p:nvSpPr>
        <p:spPr>
          <a:xfrm>
            <a:off x="8010805" y="4422909"/>
            <a:ext cx="181402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DEZEMBRO/2020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Eventos de divulgação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Compromissos Públicos</a:t>
            </a:r>
          </a:p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Disponibilização </a:t>
            </a:r>
            <a:r>
              <a:rPr lang="pt-BR" sz="14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EADs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9CD0DC9-545F-4FDD-8252-4A0E9A0C30FA}"/>
              </a:ext>
            </a:extLst>
          </p:cNvPr>
          <p:cNvSpPr/>
          <p:nvPr/>
        </p:nvSpPr>
        <p:spPr>
          <a:xfrm>
            <a:off x="3867852" y="2122354"/>
            <a:ext cx="243268" cy="2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2BD91AA-9E9C-4CAA-A392-78EA69B6767A}"/>
              </a:ext>
            </a:extLst>
          </p:cNvPr>
          <p:cNvSpPr/>
          <p:nvPr/>
        </p:nvSpPr>
        <p:spPr>
          <a:xfrm>
            <a:off x="5048774" y="5524086"/>
            <a:ext cx="243268" cy="2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3419E1-BA0C-4757-99BD-34017485C7B4}"/>
              </a:ext>
            </a:extLst>
          </p:cNvPr>
          <p:cNvSpPr/>
          <p:nvPr/>
        </p:nvSpPr>
        <p:spPr>
          <a:xfrm>
            <a:off x="6245734" y="2122354"/>
            <a:ext cx="243268" cy="2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56A7787-B9EE-49D5-95DD-8F40CFA41E67}"/>
              </a:ext>
            </a:extLst>
          </p:cNvPr>
          <p:cNvSpPr/>
          <p:nvPr/>
        </p:nvSpPr>
        <p:spPr>
          <a:xfrm>
            <a:off x="8644424" y="2122354"/>
            <a:ext cx="243268" cy="2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08A3985-1099-4002-B6B0-D1B9E4F4D86C}"/>
              </a:ext>
            </a:extLst>
          </p:cNvPr>
          <p:cNvSpPr/>
          <p:nvPr/>
        </p:nvSpPr>
        <p:spPr>
          <a:xfrm>
            <a:off x="7414135" y="5533055"/>
            <a:ext cx="243268" cy="2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1EE5C0F-E364-44DB-8603-A2CBC5380209}"/>
              </a:ext>
            </a:extLst>
          </p:cNvPr>
          <p:cNvSpPr/>
          <p:nvPr/>
        </p:nvSpPr>
        <p:spPr>
          <a:xfrm>
            <a:off x="9824827" y="5533055"/>
            <a:ext cx="243268" cy="2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BA997DA-E190-406F-A224-298A05216615}"/>
              </a:ext>
            </a:extLst>
          </p:cNvPr>
          <p:cNvSpPr/>
          <p:nvPr/>
        </p:nvSpPr>
        <p:spPr>
          <a:xfrm>
            <a:off x="3044948" y="90945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CRONOGRAMA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923AAAB-ABCE-4DFA-B678-B6DBFAD9C149}"/>
              </a:ext>
            </a:extLst>
          </p:cNvPr>
          <p:cNvCxnSpPr>
            <a:cxnSpLocks/>
          </p:cNvCxnSpPr>
          <p:nvPr/>
        </p:nvCxnSpPr>
        <p:spPr>
          <a:xfrm>
            <a:off x="4550935" y="1666645"/>
            <a:ext cx="3106468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2AF41734-FC9B-4292-951F-FE8C1CAED844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5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 descr="Trancar">
            <a:extLst>
              <a:ext uri="{FF2B5EF4-FFF2-40B4-BE49-F238E27FC236}">
                <a16:creationId xmlns:a16="http://schemas.microsoft.com/office/drawing/2014/main" id="{9FF2451C-FF2A-405B-BF06-7BE68C19F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63382" y="2352938"/>
            <a:ext cx="655858" cy="655858"/>
          </a:xfrm>
          <a:prstGeom prst="rect">
            <a:avLst/>
          </a:prstGeom>
        </p:spPr>
      </p:pic>
      <p:pic>
        <p:nvPicPr>
          <p:cNvPr id="11" name="Gráfico 10" descr="Professor">
            <a:extLst>
              <a:ext uri="{FF2B5EF4-FFF2-40B4-BE49-F238E27FC236}">
                <a16:creationId xmlns:a16="http://schemas.microsoft.com/office/drawing/2014/main" id="{FA8BFB51-453B-48A6-A98C-297507F634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66031" y="3667229"/>
            <a:ext cx="655858" cy="655858"/>
          </a:xfrm>
          <a:prstGeom prst="rect">
            <a:avLst/>
          </a:prstGeom>
        </p:spPr>
      </p:pic>
      <p:pic>
        <p:nvPicPr>
          <p:cNvPr id="13" name="Gráfico 12" descr="Lista de verificação DPE">
            <a:extLst>
              <a:ext uri="{FF2B5EF4-FFF2-40B4-BE49-F238E27FC236}">
                <a16:creationId xmlns:a16="http://schemas.microsoft.com/office/drawing/2014/main" id="{5751C9CF-C50A-4212-A2C8-9B2427637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295323" y="4918476"/>
            <a:ext cx="655858" cy="655858"/>
          </a:xfrm>
          <a:prstGeom prst="rect">
            <a:avLst/>
          </a:prstGeom>
        </p:spPr>
      </p:pic>
      <p:pic>
        <p:nvPicPr>
          <p:cNvPr id="15" name="Gráfico 14" descr="Pasta aberta">
            <a:extLst>
              <a:ext uri="{FF2B5EF4-FFF2-40B4-BE49-F238E27FC236}">
                <a16:creationId xmlns:a16="http://schemas.microsoft.com/office/drawing/2014/main" id="{26EFF253-E53E-46DF-B9F3-E37D586C16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205374" y="3658820"/>
            <a:ext cx="655858" cy="655858"/>
          </a:xfrm>
          <a:prstGeom prst="rect">
            <a:avLst/>
          </a:prstGeom>
        </p:spPr>
      </p:pic>
      <p:pic>
        <p:nvPicPr>
          <p:cNvPr id="17" name="Gráfico 16" descr="Aperto de Mão">
            <a:extLst>
              <a:ext uri="{FF2B5EF4-FFF2-40B4-BE49-F238E27FC236}">
                <a16:creationId xmlns:a16="http://schemas.microsoft.com/office/drawing/2014/main" id="{1643EFB8-F4CD-409F-BA00-7DEC627A99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163382" y="4965192"/>
            <a:ext cx="655858" cy="655858"/>
          </a:xfrm>
          <a:prstGeom prst="rect">
            <a:avLst/>
          </a:prstGeom>
        </p:spPr>
      </p:pic>
      <p:pic>
        <p:nvPicPr>
          <p:cNvPr id="19" name="Gráfico 18" descr="Internet">
            <a:extLst>
              <a:ext uri="{FF2B5EF4-FFF2-40B4-BE49-F238E27FC236}">
                <a16:creationId xmlns:a16="http://schemas.microsoft.com/office/drawing/2014/main" id="{3738BF0E-DD74-4299-BDAC-F74B99E26E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295323" y="2370518"/>
            <a:ext cx="655858" cy="655858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3ED2543F-10D6-45A7-91E0-F168F63AE999}"/>
              </a:ext>
            </a:extLst>
          </p:cNvPr>
          <p:cNvSpPr/>
          <p:nvPr/>
        </p:nvSpPr>
        <p:spPr>
          <a:xfrm>
            <a:off x="3162561" y="2340178"/>
            <a:ext cx="1887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Programas de Integridade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878DDEA-C4E8-4716-B6D4-4B848BB38B50}"/>
              </a:ext>
            </a:extLst>
          </p:cNvPr>
          <p:cNvSpPr/>
          <p:nvPr/>
        </p:nvSpPr>
        <p:spPr>
          <a:xfrm>
            <a:off x="3162561" y="3764290"/>
            <a:ext cx="323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Kits de Modelos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C6B5334-ED61-4D10-8501-97D8E9E6300E}"/>
              </a:ext>
            </a:extLst>
          </p:cNvPr>
          <p:cNvSpPr/>
          <p:nvPr/>
        </p:nvSpPr>
        <p:spPr>
          <a:xfrm>
            <a:off x="7279530" y="2324705"/>
            <a:ext cx="2553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Plataforma de Auto Avaliação Aberta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AFF8020-EFEA-452B-BE49-1C861A37706A}"/>
              </a:ext>
            </a:extLst>
          </p:cNvPr>
          <p:cNvSpPr/>
          <p:nvPr/>
        </p:nvSpPr>
        <p:spPr>
          <a:xfrm>
            <a:off x="7250238" y="3640615"/>
            <a:ext cx="220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EADs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e Encontros Técnicos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2365F65-3D29-4B50-B741-2E443FE19600}"/>
              </a:ext>
            </a:extLst>
          </p:cNvPr>
          <p:cNvSpPr/>
          <p:nvPr/>
        </p:nvSpPr>
        <p:spPr>
          <a:xfrm>
            <a:off x="7279530" y="5023946"/>
            <a:ext cx="2143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Check</a:t>
            </a:r>
            <a:r>
              <a:rPr lang="pt-BR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Lists</a:t>
            </a:r>
            <a:endParaRPr lang="pt-BR" i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658CB36-976C-44A0-9BB3-42AE7A35B926}"/>
              </a:ext>
            </a:extLst>
          </p:cNvPr>
          <p:cNvSpPr/>
          <p:nvPr/>
        </p:nvSpPr>
        <p:spPr>
          <a:xfrm>
            <a:off x="3162561" y="5023946"/>
            <a:ext cx="149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Parcerias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EEA2A7E-D2AA-428F-9DBB-0C3926623F6F}"/>
              </a:ext>
            </a:extLst>
          </p:cNvPr>
          <p:cNvSpPr/>
          <p:nvPr/>
        </p:nvSpPr>
        <p:spPr>
          <a:xfrm>
            <a:off x="3044948" y="90945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PÓS DIAGNÓSTICO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D81E19B5-18FA-4A0E-B8F0-A53ECDF9CD29}"/>
              </a:ext>
            </a:extLst>
          </p:cNvPr>
          <p:cNvCxnSpPr>
            <a:cxnSpLocks/>
          </p:cNvCxnSpPr>
          <p:nvPr/>
        </p:nvCxnSpPr>
        <p:spPr>
          <a:xfrm>
            <a:off x="4240724" y="1666645"/>
            <a:ext cx="3730258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254D90F-210F-42A8-B8BA-F4E89B3F5F01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E0140C9F-5763-4493-BD42-F944E37CB491}"/>
              </a:ext>
            </a:extLst>
          </p:cNvPr>
          <p:cNvSpPr/>
          <p:nvPr/>
        </p:nvSpPr>
        <p:spPr>
          <a:xfrm>
            <a:off x="1985194" y="2211260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8545F43-C470-4442-86DC-8B93BC4E86E7}"/>
              </a:ext>
            </a:extLst>
          </p:cNvPr>
          <p:cNvSpPr/>
          <p:nvPr/>
        </p:nvSpPr>
        <p:spPr>
          <a:xfrm>
            <a:off x="2022497" y="2252033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43F626A-4E5D-426D-BCE6-6332D5D454E1}"/>
              </a:ext>
            </a:extLst>
          </p:cNvPr>
          <p:cNvSpPr/>
          <p:nvPr/>
        </p:nvSpPr>
        <p:spPr>
          <a:xfrm>
            <a:off x="1987866" y="3474746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62EC8431-2F43-47B4-A016-6CBDB989C205}"/>
              </a:ext>
            </a:extLst>
          </p:cNvPr>
          <p:cNvSpPr/>
          <p:nvPr/>
        </p:nvSpPr>
        <p:spPr>
          <a:xfrm>
            <a:off x="2025169" y="3515519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E5F0C8BC-7B4B-45E3-B72F-40F31D3AEC09}"/>
              </a:ext>
            </a:extLst>
          </p:cNvPr>
          <p:cNvSpPr/>
          <p:nvPr/>
        </p:nvSpPr>
        <p:spPr>
          <a:xfrm>
            <a:off x="1982776" y="4734402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9958804-19AA-4BB3-9810-6C6262A2B841}"/>
              </a:ext>
            </a:extLst>
          </p:cNvPr>
          <p:cNvSpPr/>
          <p:nvPr/>
        </p:nvSpPr>
        <p:spPr>
          <a:xfrm>
            <a:off x="2020079" y="4775175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99B371E1-6ACC-4881-A9AE-3C21A28E0E5C}"/>
              </a:ext>
            </a:extLst>
          </p:cNvPr>
          <p:cNvSpPr/>
          <p:nvPr/>
        </p:nvSpPr>
        <p:spPr>
          <a:xfrm>
            <a:off x="6126252" y="2201129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30A90F7-3003-4963-9E49-7D15AAC22D22}"/>
              </a:ext>
            </a:extLst>
          </p:cNvPr>
          <p:cNvSpPr/>
          <p:nvPr/>
        </p:nvSpPr>
        <p:spPr>
          <a:xfrm>
            <a:off x="6163555" y="2241902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1DDB9FAF-242D-4D67-A8DA-ECF959868FDE}"/>
              </a:ext>
            </a:extLst>
          </p:cNvPr>
          <p:cNvSpPr/>
          <p:nvPr/>
        </p:nvSpPr>
        <p:spPr>
          <a:xfrm>
            <a:off x="6126252" y="3479517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C7480EC1-0BC9-49E0-8507-F8E1E233DF1B}"/>
              </a:ext>
            </a:extLst>
          </p:cNvPr>
          <p:cNvSpPr/>
          <p:nvPr/>
        </p:nvSpPr>
        <p:spPr>
          <a:xfrm>
            <a:off x="6163555" y="3520290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17223695-2A06-47AC-A965-72D2F2FC40D1}"/>
              </a:ext>
            </a:extLst>
          </p:cNvPr>
          <p:cNvSpPr/>
          <p:nvPr/>
        </p:nvSpPr>
        <p:spPr>
          <a:xfrm>
            <a:off x="6126252" y="4734402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FCF71356-09A7-46AA-9D4F-611F5FC515D8}"/>
              </a:ext>
            </a:extLst>
          </p:cNvPr>
          <p:cNvSpPr/>
          <p:nvPr/>
        </p:nvSpPr>
        <p:spPr>
          <a:xfrm>
            <a:off x="6163555" y="4775175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844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254D90F-210F-42A8-B8BA-F4E89B3F5F01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046B2C03-36AE-46CD-8B51-61FDC08217F0}"/>
              </a:ext>
            </a:extLst>
          </p:cNvPr>
          <p:cNvSpPr/>
          <p:nvPr/>
        </p:nvSpPr>
        <p:spPr>
          <a:xfrm>
            <a:off x="2085755" y="421542"/>
            <a:ext cx="82973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ESTRATÉGIA NACIONAL DE PREVENÇÃO A FRAUDE E CORRUPÇÃO</a:t>
            </a: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AFEB3384-CCA6-4BC2-A91B-1197DEA21BD2}"/>
              </a:ext>
            </a:extLst>
          </p:cNvPr>
          <p:cNvCxnSpPr>
            <a:cxnSpLocks/>
          </p:cNvCxnSpPr>
          <p:nvPr/>
        </p:nvCxnSpPr>
        <p:spPr>
          <a:xfrm>
            <a:off x="2346036" y="1666645"/>
            <a:ext cx="7740073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áfico 44" descr="Tendência ascendente">
            <a:extLst>
              <a:ext uri="{FF2B5EF4-FFF2-40B4-BE49-F238E27FC236}">
                <a16:creationId xmlns:a16="http://schemas.microsoft.com/office/drawing/2014/main" id="{B8EC3171-D715-4018-B905-B3DFD1A5C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34139" y="2544181"/>
            <a:ext cx="968796" cy="968796"/>
          </a:xfrm>
          <a:prstGeom prst="rect">
            <a:avLst/>
          </a:prstGeom>
        </p:spPr>
      </p:pic>
      <p:pic>
        <p:nvPicPr>
          <p:cNvPr id="46" name="Gráfico 45" descr="Alvo">
            <a:extLst>
              <a:ext uri="{FF2B5EF4-FFF2-40B4-BE49-F238E27FC236}">
                <a16:creationId xmlns:a16="http://schemas.microsoft.com/office/drawing/2014/main" id="{A704F0E0-5E89-4F16-BFCC-842B2E3E00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357461" y="2544181"/>
            <a:ext cx="968796" cy="968796"/>
          </a:xfrm>
          <a:prstGeom prst="rect">
            <a:avLst/>
          </a:prstGeom>
        </p:spPr>
      </p:pic>
      <p:pic>
        <p:nvPicPr>
          <p:cNvPr id="47" name="Gráfico 46" descr="Medidor">
            <a:extLst>
              <a:ext uri="{FF2B5EF4-FFF2-40B4-BE49-F238E27FC236}">
                <a16:creationId xmlns:a16="http://schemas.microsoft.com/office/drawing/2014/main" id="{5CE5FEB3-8732-4F70-9EF0-F5137211D2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81864" y="2470293"/>
            <a:ext cx="968796" cy="968796"/>
          </a:xfrm>
          <a:prstGeom prst="rect">
            <a:avLst/>
          </a:prstGeom>
        </p:spPr>
      </p:pic>
      <p:pic>
        <p:nvPicPr>
          <p:cNvPr id="48" name="Gráfico 47" descr="Gráfico de pizza">
            <a:extLst>
              <a:ext uri="{FF2B5EF4-FFF2-40B4-BE49-F238E27FC236}">
                <a16:creationId xmlns:a16="http://schemas.microsoft.com/office/drawing/2014/main" id="{7D2A649B-1D4D-4272-8A2F-C00AAAA5D2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72477" y="2553417"/>
            <a:ext cx="968796" cy="968796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A734F35F-8607-4B46-8E98-4AB8D5829BB5}"/>
              </a:ext>
            </a:extLst>
          </p:cNvPr>
          <p:cNvSpPr txBox="1"/>
          <p:nvPr/>
        </p:nvSpPr>
        <p:spPr>
          <a:xfrm>
            <a:off x="1250103" y="3908683"/>
            <a:ext cx="241354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F9C3A"/>
                </a:solidFill>
                <a:latin typeface="Century Gothic" panose="020B0502020202020204" pitchFamily="34" charset="0"/>
              </a:rPr>
              <a:t>Linha de Base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sobre a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suscetibilidade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 fraude e corrupção no Brasil nos três entes e nos três poderes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EC882FF-EA93-449C-A9E1-8E8A6D007E7B}"/>
              </a:ext>
            </a:extLst>
          </p:cNvPr>
          <p:cNvSpPr txBox="1"/>
          <p:nvPr/>
        </p:nvSpPr>
        <p:spPr>
          <a:xfrm>
            <a:off x="3730237" y="3908683"/>
            <a:ext cx="2413543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F9C3A"/>
                </a:solidFill>
                <a:latin typeface="Century Gothic" panose="020B0502020202020204" pitchFamily="34" charset="0"/>
              </a:rPr>
              <a:t>Indução de Melhoria Contínua</a:t>
            </a:r>
            <a:r>
              <a:rPr lang="pt-BR" dirty="0">
                <a:solidFill>
                  <a:srgbClr val="0F9C3A"/>
                </a:solidFill>
                <a:latin typeface="Century Gothic" panose="020B0502020202020204" pitchFamily="34" charset="0"/>
              </a:rPr>
              <a:t>: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treinamentos e programas de integridade nos Estados e Municípios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F6E4376-4E7D-4AA5-B835-0FB0DCFB4B77}"/>
              </a:ext>
            </a:extLst>
          </p:cNvPr>
          <p:cNvSpPr txBox="1"/>
          <p:nvPr/>
        </p:nvSpPr>
        <p:spPr>
          <a:xfrm>
            <a:off x="6210371" y="3908683"/>
            <a:ext cx="241354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F9C3A"/>
                </a:solidFill>
                <a:latin typeface="Century Gothic" panose="020B0502020202020204" pitchFamily="34" charset="0"/>
              </a:rPr>
              <a:t>Diagnósticos bianuais</a:t>
            </a:r>
            <a:r>
              <a:rPr lang="pt-BR" dirty="0">
                <a:solidFill>
                  <a:srgbClr val="0F9C3A"/>
                </a:solidFill>
                <a:latin typeface="Century Gothic" panose="020B0502020202020204" pitchFamily="34" charset="0"/>
              </a:rPr>
              <a:t>: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evolução de objetivos, indicadores e metas após cada período eleitoral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CF92918F-BBD2-44FA-888C-E45F1165CD90}"/>
              </a:ext>
            </a:extLst>
          </p:cNvPr>
          <p:cNvSpPr txBox="1"/>
          <p:nvPr/>
        </p:nvSpPr>
        <p:spPr>
          <a:xfrm>
            <a:off x="8653559" y="3908683"/>
            <a:ext cx="2413543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F9C3A"/>
                </a:solidFill>
                <a:latin typeface="Century Gothic" panose="020B0502020202020204" pitchFamily="34" charset="0"/>
              </a:rPr>
              <a:t>Fraude e Corrupção sob Controle</a:t>
            </a:r>
            <a:r>
              <a:rPr lang="pt-BR" dirty="0">
                <a:solidFill>
                  <a:srgbClr val="0F9C3A"/>
                </a:solidFill>
                <a:latin typeface="Century Gothic" panose="020B0502020202020204" pitchFamily="34" charset="0"/>
              </a:rPr>
              <a:t>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 todas as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Organizações Públicas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8DDE3C55-A598-4960-BEB2-C47B677446D9}"/>
              </a:ext>
            </a:extLst>
          </p:cNvPr>
          <p:cNvSpPr/>
          <p:nvPr/>
        </p:nvSpPr>
        <p:spPr>
          <a:xfrm>
            <a:off x="1744654" y="2327565"/>
            <a:ext cx="1406098" cy="1406096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30D0967A-B92A-44C2-ABBC-953A4052AB91}"/>
              </a:ext>
            </a:extLst>
          </p:cNvPr>
          <p:cNvSpPr/>
          <p:nvPr/>
        </p:nvSpPr>
        <p:spPr>
          <a:xfrm>
            <a:off x="1808715" y="2385860"/>
            <a:ext cx="1277976" cy="1277974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584862E1-2F7A-444E-99B2-2B8AAC9AE5C0}"/>
              </a:ext>
            </a:extLst>
          </p:cNvPr>
          <p:cNvSpPr/>
          <p:nvPr/>
        </p:nvSpPr>
        <p:spPr>
          <a:xfrm>
            <a:off x="4202370" y="2327565"/>
            <a:ext cx="1406098" cy="1406096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8912E16D-9B5E-451C-B694-47DCAF777FA4}"/>
              </a:ext>
            </a:extLst>
          </p:cNvPr>
          <p:cNvSpPr/>
          <p:nvPr/>
        </p:nvSpPr>
        <p:spPr>
          <a:xfrm>
            <a:off x="4266431" y="2385860"/>
            <a:ext cx="1277976" cy="1277974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251A526D-0329-41DD-AD67-7A49110FC383}"/>
              </a:ext>
            </a:extLst>
          </p:cNvPr>
          <p:cNvSpPr/>
          <p:nvPr/>
        </p:nvSpPr>
        <p:spPr>
          <a:xfrm>
            <a:off x="6669322" y="2334701"/>
            <a:ext cx="1406098" cy="1406096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3BF4CFFB-C436-49DB-9A68-A9E90A532FF8}"/>
              </a:ext>
            </a:extLst>
          </p:cNvPr>
          <p:cNvSpPr/>
          <p:nvPr/>
        </p:nvSpPr>
        <p:spPr>
          <a:xfrm>
            <a:off x="6733383" y="2392996"/>
            <a:ext cx="1277976" cy="1277974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7BF4B850-92B8-48C3-9BB9-A7D1E6DF333F}"/>
              </a:ext>
            </a:extLst>
          </p:cNvPr>
          <p:cNvSpPr/>
          <p:nvPr/>
        </p:nvSpPr>
        <p:spPr>
          <a:xfrm>
            <a:off x="9137426" y="2334701"/>
            <a:ext cx="1406098" cy="1406096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AF09BB3A-8193-4066-BB68-212738CF22DA}"/>
              </a:ext>
            </a:extLst>
          </p:cNvPr>
          <p:cNvSpPr/>
          <p:nvPr/>
        </p:nvSpPr>
        <p:spPr>
          <a:xfrm>
            <a:off x="9201487" y="2392996"/>
            <a:ext cx="1277976" cy="1277974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597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lipse 53">
            <a:extLst>
              <a:ext uri="{FF2B5EF4-FFF2-40B4-BE49-F238E27FC236}">
                <a16:creationId xmlns:a16="http://schemas.microsoft.com/office/drawing/2014/main" id="{8DDE3C55-A598-4960-BEB2-C47B677446D9}"/>
              </a:ext>
            </a:extLst>
          </p:cNvPr>
          <p:cNvSpPr/>
          <p:nvPr/>
        </p:nvSpPr>
        <p:spPr>
          <a:xfrm>
            <a:off x="1744654" y="2327565"/>
            <a:ext cx="1406098" cy="1406096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254D90F-210F-42A8-B8BA-F4E89B3F5F01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046B2C03-36AE-46CD-8B51-61FDC08217F0}"/>
              </a:ext>
            </a:extLst>
          </p:cNvPr>
          <p:cNvSpPr/>
          <p:nvPr/>
        </p:nvSpPr>
        <p:spPr>
          <a:xfrm>
            <a:off x="2085756" y="421542"/>
            <a:ext cx="7906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 QUE A ESTRATÉGIA NACIONAL DE PREVENÇÃO A CORRUPÇÃO </a:t>
            </a:r>
            <a:r>
              <a:rPr lang="pt-BR" sz="3200" b="1" u="sng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NÃO</a:t>
            </a:r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É!</a:t>
            </a:r>
            <a:endParaRPr lang="pt-BR" sz="3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AFEB3384-CCA6-4BC2-A91B-1197DEA21BD2}"/>
              </a:ext>
            </a:extLst>
          </p:cNvPr>
          <p:cNvCxnSpPr>
            <a:cxnSpLocks/>
          </p:cNvCxnSpPr>
          <p:nvPr/>
        </p:nvCxnSpPr>
        <p:spPr>
          <a:xfrm>
            <a:off x="2346036" y="1666645"/>
            <a:ext cx="7740073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734F35F-8607-4B46-8E98-4AB8D5829BB5}"/>
              </a:ext>
            </a:extLst>
          </p:cNvPr>
          <p:cNvSpPr txBox="1"/>
          <p:nvPr/>
        </p:nvSpPr>
        <p:spPr>
          <a:xfrm>
            <a:off x="1151793" y="3908683"/>
            <a:ext cx="2511854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Não se destina a subsidiar ações judiciais ou punitivas: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É uma parceria, com intenção de melhorar as organizações públicas.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EC882FF-EA93-449C-A9E1-8E8A6D007E7B}"/>
              </a:ext>
            </a:extLst>
          </p:cNvPr>
          <p:cNvSpPr txBox="1"/>
          <p:nvPr/>
        </p:nvSpPr>
        <p:spPr>
          <a:xfrm>
            <a:off x="3730237" y="3908683"/>
            <a:ext cx="241354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Não se destina a fazer ranking</a:t>
            </a:r>
            <a:r>
              <a:rPr lang="pt-BR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: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Cada organização tem seu resultado em 5 graus de suscetibilidade.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7F6E4376-4E7D-4AA5-B835-0FB0DCFB4B77}"/>
              </a:ext>
            </a:extLst>
          </p:cNvPr>
          <p:cNvSpPr txBox="1"/>
          <p:nvPr/>
        </p:nvSpPr>
        <p:spPr>
          <a:xfrm>
            <a:off x="6210371" y="3908683"/>
            <a:ext cx="2413543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Não haverá avaliação a respeito de gestores eleitos</a:t>
            </a:r>
            <a:r>
              <a:rPr lang="pt-BR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: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somente da estrutura de integridade e dos gestores de primeiro escalão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CF92918F-BBD2-44FA-888C-E45F1165CD90}"/>
              </a:ext>
            </a:extLst>
          </p:cNvPr>
          <p:cNvSpPr txBox="1"/>
          <p:nvPr/>
        </p:nvSpPr>
        <p:spPr>
          <a:xfrm>
            <a:off x="8653559" y="3908683"/>
            <a:ext cx="2413543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Não é uma auditoria: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não se destina à apuração de denúncia nem a expor quem não está seguindo as boas práticas. É uma ação cooperativa!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30D0967A-B92A-44C2-ABBC-953A4052AB91}"/>
              </a:ext>
            </a:extLst>
          </p:cNvPr>
          <p:cNvSpPr/>
          <p:nvPr/>
        </p:nvSpPr>
        <p:spPr>
          <a:xfrm>
            <a:off x="1808715" y="2385860"/>
            <a:ext cx="1277976" cy="127797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DDE3C55-A598-4960-BEB2-C47B677446D9}"/>
              </a:ext>
            </a:extLst>
          </p:cNvPr>
          <p:cNvSpPr/>
          <p:nvPr/>
        </p:nvSpPr>
        <p:spPr>
          <a:xfrm>
            <a:off x="4220124" y="2385860"/>
            <a:ext cx="1406098" cy="1406096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0D0967A-B92A-44C2-ABBC-953A4052AB91}"/>
              </a:ext>
            </a:extLst>
          </p:cNvPr>
          <p:cNvSpPr/>
          <p:nvPr/>
        </p:nvSpPr>
        <p:spPr>
          <a:xfrm>
            <a:off x="4284185" y="2444155"/>
            <a:ext cx="1277976" cy="127797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DDE3C55-A598-4960-BEB2-C47B677446D9}"/>
              </a:ext>
            </a:extLst>
          </p:cNvPr>
          <p:cNvSpPr/>
          <p:nvPr/>
        </p:nvSpPr>
        <p:spPr>
          <a:xfrm>
            <a:off x="6695594" y="2385860"/>
            <a:ext cx="1406098" cy="1406096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0D0967A-B92A-44C2-ABBC-953A4052AB91}"/>
              </a:ext>
            </a:extLst>
          </p:cNvPr>
          <p:cNvSpPr/>
          <p:nvPr/>
        </p:nvSpPr>
        <p:spPr>
          <a:xfrm>
            <a:off x="6759655" y="2444155"/>
            <a:ext cx="1277976" cy="127797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8DDE3C55-A598-4960-BEB2-C47B677446D9}"/>
              </a:ext>
            </a:extLst>
          </p:cNvPr>
          <p:cNvSpPr/>
          <p:nvPr/>
        </p:nvSpPr>
        <p:spPr>
          <a:xfrm>
            <a:off x="9171064" y="2334701"/>
            <a:ext cx="1406098" cy="1406096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0D0967A-B92A-44C2-ABBC-953A4052AB91}"/>
              </a:ext>
            </a:extLst>
          </p:cNvPr>
          <p:cNvSpPr/>
          <p:nvPr/>
        </p:nvSpPr>
        <p:spPr>
          <a:xfrm>
            <a:off x="9235125" y="2392996"/>
            <a:ext cx="1277976" cy="127797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pic>
        <p:nvPicPr>
          <p:cNvPr id="1026" name="Picture 2" descr="Resultado de imagem para white icon rank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72" y="2643993"/>
            <a:ext cx="829867" cy="82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Resultado de imagem para white icon puni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83" y="2550278"/>
            <a:ext cx="923582" cy="9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white icon vo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139" y="2570578"/>
            <a:ext cx="903282" cy="90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white icon cooper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36" y="2430775"/>
            <a:ext cx="1162587" cy="116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6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00D3B67-629C-46BE-8066-FB28AEC6E6B9}"/>
              </a:ext>
            </a:extLst>
          </p:cNvPr>
          <p:cNvSpPr txBox="1"/>
          <p:nvPr/>
        </p:nvSpPr>
        <p:spPr>
          <a:xfrm>
            <a:off x="6273580" y="946375"/>
            <a:ext cx="5069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Perde a oportunidade de ter uma consultoria especializada gratuita;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Recebe a pior classificação quanto ao grau de suscetibilidade à fraude e corrupção.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AEA8C59-66BE-48A8-A732-5C8BE18C5FFF}"/>
              </a:ext>
            </a:extLst>
          </p:cNvPr>
          <p:cNvCxnSpPr>
            <a:cxnSpLocks/>
          </p:cNvCxnSpPr>
          <p:nvPr/>
        </p:nvCxnSpPr>
        <p:spPr>
          <a:xfrm>
            <a:off x="5874327" y="2419927"/>
            <a:ext cx="0" cy="2163235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1683B2B-60E9-4417-972E-B8AD6BD64E2C}"/>
              </a:ext>
            </a:extLst>
          </p:cNvPr>
          <p:cNvCxnSpPr>
            <a:cxnSpLocks/>
          </p:cNvCxnSpPr>
          <p:nvPr/>
        </p:nvCxnSpPr>
        <p:spPr>
          <a:xfrm>
            <a:off x="5874327" y="175491"/>
            <a:ext cx="0" cy="6580908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>
            <a:spLocks/>
          </p:cNvSpPr>
          <p:nvPr/>
        </p:nvSpPr>
        <p:spPr>
          <a:xfrm>
            <a:off x="1163803" y="1153297"/>
            <a:ext cx="4311272" cy="426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474573" y="1408670"/>
            <a:ext cx="3443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 quem não participar?</a:t>
            </a:r>
            <a:endParaRPr lang="pt-BR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39339" b="59052"/>
          <a:stretch/>
        </p:blipFill>
        <p:spPr>
          <a:xfrm>
            <a:off x="6586567" y="4267200"/>
            <a:ext cx="4704402" cy="1779373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 rot="8092171">
            <a:off x="8292018" y="5799670"/>
            <a:ext cx="420130" cy="7231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Resultado de imagem para white icon broken ch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44" y="3066832"/>
            <a:ext cx="2353666" cy="235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8810"/>
          </a:xfr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D2543F-10D6-45A7-91E0-F168F63AE999}"/>
              </a:ext>
            </a:extLst>
          </p:cNvPr>
          <p:cNvSpPr/>
          <p:nvPr/>
        </p:nvSpPr>
        <p:spPr>
          <a:xfrm>
            <a:off x="3259275" y="2902885"/>
            <a:ext cx="82029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Ação colaborativa sobre combate à corrupção;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Está em andamento em todo o Brasil;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Link para o questionário será enviado por e-mail;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Responder até Maio/2020;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Parcerias com modelos e treinamentos;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Organizações públicas aderentes às boas práticas.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EEA2A7E-D2AA-428F-9DBB-0C3926623F6F}"/>
              </a:ext>
            </a:extLst>
          </p:cNvPr>
          <p:cNvSpPr/>
          <p:nvPr/>
        </p:nvSpPr>
        <p:spPr>
          <a:xfrm>
            <a:off x="4601186" y="7160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 PRINCIPAL...</a:t>
            </a:r>
            <a:endParaRPr lang="pt-BR" sz="3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m 6" descr="Resultado de imagem para rede de control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6358" r="27187" b="28729"/>
          <a:stretch/>
        </p:blipFill>
        <p:spPr bwMode="auto">
          <a:xfrm>
            <a:off x="548856" y="341933"/>
            <a:ext cx="1359076" cy="1332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08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00D3B67-629C-46BE-8066-FB28AEC6E6B9}"/>
              </a:ext>
            </a:extLst>
          </p:cNvPr>
          <p:cNvSpPr txBox="1"/>
          <p:nvPr/>
        </p:nvSpPr>
        <p:spPr>
          <a:xfrm>
            <a:off x="6273580" y="724930"/>
            <a:ext cx="53734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Tribunal de Contas da União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Tribunal de Contas do Estado de 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Tribunal Regional Eleitoral de 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Ministério Público Federal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Ministério Público do Estado de 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Ministério Público de Contas de 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Controladoria-Geral da União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Controladoria Geral do Estado de 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Polícia Federal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Receita Federal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Procuradoria da Fazenda Nacional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Conselhos de Arquitetura e Urbanismo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Conselho Regional de Administração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Conselho Regional de Contabilidade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Conselho Regional de Engenharia e Agronomia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AEA8C59-66BE-48A8-A732-5C8BE18C5FFF}"/>
              </a:ext>
            </a:extLst>
          </p:cNvPr>
          <p:cNvCxnSpPr>
            <a:cxnSpLocks/>
          </p:cNvCxnSpPr>
          <p:nvPr/>
        </p:nvCxnSpPr>
        <p:spPr>
          <a:xfrm>
            <a:off x="5874327" y="2419927"/>
            <a:ext cx="0" cy="2163235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1683B2B-60E9-4417-972E-B8AD6BD64E2C}"/>
              </a:ext>
            </a:extLst>
          </p:cNvPr>
          <p:cNvCxnSpPr>
            <a:cxnSpLocks/>
          </p:cNvCxnSpPr>
          <p:nvPr/>
        </p:nvCxnSpPr>
        <p:spPr>
          <a:xfrm>
            <a:off x="5874327" y="175491"/>
            <a:ext cx="0" cy="6580908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>
            <a:spLocks/>
          </p:cNvSpPr>
          <p:nvPr/>
        </p:nvSpPr>
        <p:spPr>
          <a:xfrm>
            <a:off x="1163803" y="1153297"/>
            <a:ext cx="4311272" cy="4267200"/>
          </a:xfrm>
          <a:prstGeom prst="rect">
            <a:avLst/>
          </a:prstGeom>
          <a:solidFill>
            <a:srgbClr val="014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7" name="Imagem 6" descr="Resultado de imagem para rede de control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6358" r="27187" b="28729"/>
          <a:stretch/>
        </p:blipFill>
        <p:spPr bwMode="auto">
          <a:xfrm>
            <a:off x="2228186" y="1607513"/>
            <a:ext cx="1961439" cy="1818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ixa de texto 8"/>
          <p:cNvSpPr txBox="1">
            <a:spLocks noChangeArrowheads="1"/>
          </p:cNvSpPr>
          <p:nvPr/>
        </p:nvSpPr>
        <p:spPr bwMode="auto">
          <a:xfrm>
            <a:off x="1477141" y="3513981"/>
            <a:ext cx="3977497" cy="120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t-BR" sz="3200" b="1" cap="all" dirty="0">
                <a:solidFill>
                  <a:srgbClr val="FFFFFF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REDE DE CONTROLE DA GESTÃO PÚBLICA</a:t>
            </a:r>
          </a:p>
        </p:txBody>
      </p:sp>
      <p:sp>
        <p:nvSpPr>
          <p:cNvPr id="10" name="Caixa de texto 3"/>
          <p:cNvSpPr txBox="1">
            <a:spLocks noChangeArrowheads="1"/>
          </p:cNvSpPr>
          <p:nvPr/>
        </p:nvSpPr>
        <p:spPr bwMode="auto">
          <a:xfrm>
            <a:off x="2228186" y="4479298"/>
            <a:ext cx="2997619" cy="33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rgbClr val="FFFFFF"/>
                </a:solidFill>
                <a:effectLst/>
                <a:latin typeface="Microsoft Sans Serif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Santa Catarina</a:t>
            </a:r>
            <a:endParaRPr lang="pt-BR" sz="3200" b="1" dirty="0">
              <a:solidFill>
                <a:srgbClr val="FFFFFF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B9E6732-5BC8-4F3E-A9A8-8C2D367D90C6}"/>
              </a:ext>
            </a:extLst>
          </p:cNvPr>
          <p:cNvSpPr txBox="1"/>
          <p:nvPr/>
        </p:nvSpPr>
        <p:spPr>
          <a:xfrm>
            <a:off x="3435881" y="874598"/>
            <a:ext cx="532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PRONTOS PARA DECOLAR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0E71F8A-364E-4B5D-92DD-797085CA2F67}"/>
              </a:ext>
            </a:extLst>
          </p:cNvPr>
          <p:cNvCxnSpPr>
            <a:cxnSpLocks/>
          </p:cNvCxnSpPr>
          <p:nvPr/>
        </p:nvCxnSpPr>
        <p:spPr>
          <a:xfrm>
            <a:off x="3611418" y="1666645"/>
            <a:ext cx="499687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ED17A58-D379-4B19-9DDC-9B90555578BC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Resultado de imagem para rede de control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6358" r="27187" b="28729"/>
          <a:stretch/>
        </p:blipFill>
        <p:spPr bwMode="auto">
          <a:xfrm>
            <a:off x="742287" y="5099538"/>
            <a:ext cx="1359076" cy="1332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35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 descr="Uma imagem contendo edifício, ponte&#10;&#10;Descrição gerada automaticamente">
            <a:extLst>
              <a:ext uri="{FF2B5EF4-FFF2-40B4-BE49-F238E27FC236}">
                <a16:creationId xmlns:a16="http://schemas.microsoft.com/office/drawing/2014/main" id="{57FF5921-BD04-4EB5-931E-47DA7F2ED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49" y="1819620"/>
            <a:ext cx="4371975" cy="3867150"/>
          </a:xfrm>
          <a:prstGeom prst="rect">
            <a:avLst/>
          </a:prstGeom>
        </p:spPr>
      </p:pic>
      <p:pic>
        <p:nvPicPr>
          <p:cNvPr id="25" name="Gráfico 24" descr="Dinheiro">
            <a:extLst>
              <a:ext uri="{FF2B5EF4-FFF2-40B4-BE49-F238E27FC236}">
                <a16:creationId xmlns:a16="http://schemas.microsoft.com/office/drawing/2014/main" id="{19CB5B08-C5D6-41AC-81AC-F5A67F2D3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6018" y="768186"/>
            <a:ext cx="732510" cy="732510"/>
          </a:xfrm>
          <a:prstGeom prst="rect">
            <a:avLst/>
          </a:prstGeom>
        </p:spPr>
      </p:pic>
      <p:pic>
        <p:nvPicPr>
          <p:cNvPr id="26" name="Gráfico 25" descr="Gráfico de barras com tendência descendente">
            <a:extLst>
              <a:ext uri="{FF2B5EF4-FFF2-40B4-BE49-F238E27FC236}">
                <a16:creationId xmlns:a16="http://schemas.microsoft.com/office/drawing/2014/main" id="{BCB2D131-ABE3-45FD-8FEE-766226306B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60300" y="1988836"/>
            <a:ext cx="723945" cy="723945"/>
          </a:xfrm>
          <a:prstGeom prst="rect">
            <a:avLst/>
          </a:prstGeom>
        </p:spPr>
      </p:pic>
      <p:pic>
        <p:nvPicPr>
          <p:cNvPr id="27" name="Gráfico 26" descr="Público-alvo">
            <a:extLst>
              <a:ext uri="{FF2B5EF4-FFF2-40B4-BE49-F238E27FC236}">
                <a16:creationId xmlns:a16="http://schemas.microsoft.com/office/drawing/2014/main" id="{41A79BDF-1CE6-4B65-871E-8D9F357BE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47735" y="3570769"/>
            <a:ext cx="764628" cy="764628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9F0F5F28-EAD9-4243-92CE-C42A2616983C}"/>
              </a:ext>
            </a:extLst>
          </p:cNvPr>
          <p:cNvSpPr txBox="1"/>
          <p:nvPr/>
        </p:nvSpPr>
        <p:spPr>
          <a:xfrm>
            <a:off x="6840122" y="524750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pc="-3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0</a:t>
            </a:r>
            <a:r>
              <a:rPr lang="pt-BR" sz="3600" b="1" spc="-1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923DD01-3AB1-4682-97E0-AC0034F5E039}"/>
              </a:ext>
            </a:extLst>
          </p:cNvPr>
          <p:cNvSpPr txBox="1"/>
          <p:nvPr/>
        </p:nvSpPr>
        <p:spPr>
          <a:xfrm>
            <a:off x="7973606" y="673821"/>
            <a:ext cx="3114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F9C3A"/>
                </a:solidFill>
                <a:latin typeface="Century Gothic" panose="020B0502020202020204" pitchFamily="34" charset="0"/>
              </a:rPr>
              <a:t>2,3% PIB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 o custo estimado da corrupção no Brasil (Fiesp)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1B28888-782A-4A15-8FAD-9A90CBEF12E2}"/>
              </a:ext>
            </a:extLst>
          </p:cNvPr>
          <p:cNvSpPr txBox="1"/>
          <p:nvPr/>
        </p:nvSpPr>
        <p:spPr>
          <a:xfrm>
            <a:off x="7973606" y="1750420"/>
            <a:ext cx="3114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F9C3A"/>
                </a:solidFill>
                <a:latin typeface="Century Gothic" panose="020B0502020202020204" pitchFamily="34" charset="0"/>
              </a:rPr>
              <a:t>R$ 200 Bilhões ao ano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com perdas em esquema de corrupção no Brasil (ONU)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82A70E2-D87B-4771-A73B-89E0FB8D2FE8}"/>
              </a:ext>
            </a:extLst>
          </p:cNvPr>
          <p:cNvSpPr txBox="1"/>
          <p:nvPr/>
        </p:nvSpPr>
        <p:spPr>
          <a:xfrm>
            <a:off x="7973606" y="3085157"/>
            <a:ext cx="2978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F9C3A"/>
                </a:solidFill>
                <a:latin typeface="Century Gothic" panose="020B0502020202020204" pitchFamily="34" charset="0"/>
              </a:rPr>
              <a:t>2 em 5 executivos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pagam propina ao prestar serviços ao negociar com o poder público (Transparência Internacional)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BCC83EC-8799-49D3-A890-99F6B7075635}"/>
              </a:ext>
            </a:extLst>
          </p:cNvPr>
          <p:cNvSpPr txBox="1"/>
          <p:nvPr/>
        </p:nvSpPr>
        <p:spPr>
          <a:xfrm>
            <a:off x="7973606" y="4973891"/>
            <a:ext cx="3114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Percepção de </a:t>
            </a:r>
            <a:r>
              <a:rPr lang="pt-BR" b="1" dirty="0">
                <a:solidFill>
                  <a:srgbClr val="0F9C3A"/>
                </a:solidFill>
                <a:latin typeface="Century Gothic" panose="020B0502020202020204" pitchFamily="34" charset="0"/>
              </a:rPr>
              <a:t>Corrupção 2018: Posição </a:t>
            </a:r>
            <a:r>
              <a:rPr lang="pt-BR" b="1" dirty="0" smtClean="0">
                <a:solidFill>
                  <a:srgbClr val="0F9C3A"/>
                </a:solidFill>
                <a:latin typeface="Century Gothic" panose="020B0502020202020204" pitchFamily="34" charset="0"/>
              </a:rPr>
              <a:t>105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180 países, caindo 9 posições em relação a 2017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2FF6CDF-F92A-48C2-9F45-15389BCC8AFD}"/>
              </a:ext>
            </a:extLst>
          </p:cNvPr>
          <p:cNvSpPr txBox="1"/>
          <p:nvPr/>
        </p:nvSpPr>
        <p:spPr>
          <a:xfrm>
            <a:off x="2340413" y="1908760"/>
            <a:ext cx="232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Oportunidades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0C3FA08-AE2D-4030-BAC9-B705ACD1EEDD}"/>
              </a:ext>
            </a:extLst>
          </p:cNvPr>
          <p:cNvSpPr txBox="1"/>
          <p:nvPr/>
        </p:nvSpPr>
        <p:spPr>
          <a:xfrm rot="3644581">
            <a:off x="1478486" y="3355591"/>
            <a:ext cx="232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Racionalização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E2300BF-316B-45E3-B3FF-A9F23BF2CE5C}"/>
              </a:ext>
            </a:extLst>
          </p:cNvPr>
          <p:cNvSpPr txBox="1"/>
          <p:nvPr/>
        </p:nvSpPr>
        <p:spPr>
          <a:xfrm rot="17959191">
            <a:off x="3183206" y="3362586"/>
            <a:ext cx="2324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Motivação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658CA9D-1A9F-4FC3-BCB5-018B1A7BB499}"/>
              </a:ext>
            </a:extLst>
          </p:cNvPr>
          <p:cNvSpPr txBox="1"/>
          <p:nvPr/>
        </p:nvSpPr>
        <p:spPr>
          <a:xfrm>
            <a:off x="2331081" y="2768197"/>
            <a:ext cx="232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CORRUPÇÃO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F54DE86-05D4-47BC-8645-F76001AEBBB7}"/>
              </a:ext>
            </a:extLst>
          </p:cNvPr>
          <p:cNvSpPr txBox="1"/>
          <p:nvPr/>
        </p:nvSpPr>
        <p:spPr>
          <a:xfrm>
            <a:off x="2340413" y="991979"/>
            <a:ext cx="2463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Fragilidades </a:t>
            </a:r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institucionais / controles ineficazes / falhas no sistema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54E9BA1-0A82-417F-9E89-E44CC1405FF8}"/>
              </a:ext>
            </a:extLst>
          </p:cNvPr>
          <p:cNvSpPr txBox="1"/>
          <p:nvPr/>
        </p:nvSpPr>
        <p:spPr>
          <a:xfrm>
            <a:off x="4269461" y="3753195"/>
            <a:ext cx="2230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Fragilidades</a:t>
            </a:r>
          </a:p>
          <a:p>
            <a:pPr algn="ctr"/>
            <a:r>
              <a:rPr lang="pt-BR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humanas, normalmente financeiras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B2808FBE-E15A-41A1-8B0C-FC79BA18C2DA}"/>
              </a:ext>
            </a:extLst>
          </p:cNvPr>
          <p:cNvSpPr/>
          <p:nvPr/>
        </p:nvSpPr>
        <p:spPr>
          <a:xfrm>
            <a:off x="6809557" y="650857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1E482255-55FF-49F8-9BB2-6E86F5C8E9E0}"/>
              </a:ext>
            </a:extLst>
          </p:cNvPr>
          <p:cNvSpPr/>
          <p:nvPr/>
        </p:nvSpPr>
        <p:spPr>
          <a:xfrm>
            <a:off x="6856096" y="691630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4A9F1B78-C4CB-4E13-A979-E1C40B33D0BA}"/>
              </a:ext>
            </a:extLst>
          </p:cNvPr>
          <p:cNvSpPr/>
          <p:nvPr/>
        </p:nvSpPr>
        <p:spPr>
          <a:xfrm>
            <a:off x="6826934" y="1859418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580D0875-D060-4D40-B482-4A109FF3D5F1}"/>
              </a:ext>
            </a:extLst>
          </p:cNvPr>
          <p:cNvSpPr/>
          <p:nvPr/>
        </p:nvSpPr>
        <p:spPr>
          <a:xfrm>
            <a:off x="6873473" y="1900191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44602AB4-BE64-495A-91BC-3E93FFF633EF}"/>
              </a:ext>
            </a:extLst>
          </p:cNvPr>
          <p:cNvSpPr/>
          <p:nvPr/>
        </p:nvSpPr>
        <p:spPr>
          <a:xfrm>
            <a:off x="6825105" y="3433201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946982E6-A243-44F5-861A-537D2D17D0F9}"/>
              </a:ext>
            </a:extLst>
          </p:cNvPr>
          <p:cNvSpPr/>
          <p:nvPr/>
        </p:nvSpPr>
        <p:spPr>
          <a:xfrm>
            <a:off x="6871644" y="3473974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BDC47A7A-6207-45BB-9E23-BC67FAC8D0B5}"/>
              </a:ext>
            </a:extLst>
          </p:cNvPr>
          <p:cNvSpPr/>
          <p:nvPr/>
        </p:nvSpPr>
        <p:spPr>
          <a:xfrm>
            <a:off x="6809557" y="5065679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2D3B1BB5-1A9F-447C-8777-EB6A74558A05}"/>
              </a:ext>
            </a:extLst>
          </p:cNvPr>
          <p:cNvSpPr/>
          <p:nvPr/>
        </p:nvSpPr>
        <p:spPr>
          <a:xfrm>
            <a:off x="6856096" y="5106452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660BDEFF-F030-488A-B36E-737B51A70B4D}"/>
              </a:ext>
            </a:extLst>
          </p:cNvPr>
          <p:cNvCxnSpPr>
            <a:cxnSpLocks/>
          </p:cNvCxnSpPr>
          <p:nvPr/>
        </p:nvCxnSpPr>
        <p:spPr>
          <a:xfrm>
            <a:off x="7316107" y="59248"/>
            <a:ext cx="6166" cy="588867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29EED92D-4EF9-4BEB-B906-76AB12B7D3F8}"/>
              </a:ext>
            </a:extLst>
          </p:cNvPr>
          <p:cNvCxnSpPr>
            <a:cxnSpLocks/>
          </p:cNvCxnSpPr>
          <p:nvPr/>
        </p:nvCxnSpPr>
        <p:spPr>
          <a:xfrm>
            <a:off x="7323438" y="6087187"/>
            <a:ext cx="0" cy="711565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61C9D14A-661C-42EE-9E6A-81D0BA290F98}"/>
              </a:ext>
            </a:extLst>
          </p:cNvPr>
          <p:cNvCxnSpPr>
            <a:cxnSpLocks/>
          </p:cNvCxnSpPr>
          <p:nvPr/>
        </p:nvCxnSpPr>
        <p:spPr>
          <a:xfrm>
            <a:off x="7323149" y="4445217"/>
            <a:ext cx="0" cy="620981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240A0530-9174-486D-8247-56F35063344F}"/>
              </a:ext>
            </a:extLst>
          </p:cNvPr>
          <p:cNvCxnSpPr>
            <a:cxnSpLocks/>
          </p:cNvCxnSpPr>
          <p:nvPr/>
        </p:nvCxnSpPr>
        <p:spPr>
          <a:xfrm>
            <a:off x="7323149" y="2902736"/>
            <a:ext cx="0" cy="526264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475C6FCD-8B31-4390-BA26-F9F006DCC2CE}"/>
              </a:ext>
            </a:extLst>
          </p:cNvPr>
          <p:cNvCxnSpPr>
            <a:cxnSpLocks/>
          </p:cNvCxnSpPr>
          <p:nvPr/>
        </p:nvCxnSpPr>
        <p:spPr>
          <a:xfrm>
            <a:off x="7323149" y="1649403"/>
            <a:ext cx="0" cy="211599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424C38E-7B3D-4BD0-847C-847C1435EC15}"/>
              </a:ext>
            </a:extLst>
          </p:cNvPr>
          <p:cNvSpPr txBox="1"/>
          <p:nvPr/>
        </p:nvSpPr>
        <p:spPr>
          <a:xfrm>
            <a:off x="740182" y="3753194"/>
            <a:ext cx="1719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Formulação de justificativas para o cometimento do ato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eta para baixo 2"/>
          <p:cNvSpPr/>
          <p:nvPr/>
        </p:nvSpPr>
        <p:spPr>
          <a:xfrm rot="10800000">
            <a:off x="5263132" y="4860129"/>
            <a:ext cx="328248" cy="82451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ctógono 3"/>
          <p:cNvSpPr/>
          <p:nvPr/>
        </p:nvSpPr>
        <p:spPr>
          <a:xfrm>
            <a:off x="5062186" y="5446362"/>
            <a:ext cx="730141" cy="730141"/>
          </a:xfrm>
          <a:prstGeom prst="oct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F0F5F28-EAD9-4243-92CE-C42A2616983C}"/>
              </a:ext>
            </a:extLst>
          </p:cNvPr>
          <p:cNvSpPr txBox="1"/>
          <p:nvPr/>
        </p:nvSpPr>
        <p:spPr>
          <a:xfrm>
            <a:off x="5097557" y="548826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1º</a:t>
            </a:r>
            <a:endParaRPr lang="pt-BR" sz="3600" b="1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Seta para baixo 40"/>
          <p:cNvSpPr/>
          <p:nvPr/>
        </p:nvSpPr>
        <p:spPr>
          <a:xfrm rot="10800000">
            <a:off x="1435418" y="4867792"/>
            <a:ext cx="328248" cy="82451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Octógono 41"/>
          <p:cNvSpPr/>
          <p:nvPr/>
        </p:nvSpPr>
        <p:spPr>
          <a:xfrm>
            <a:off x="1234472" y="5454025"/>
            <a:ext cx="730141" cy="730141"/>
          </a:xfrm>
          <a:prstGeom prst="oc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F0F5F28-EAD9-4243-92CE-C42A2616983C}"/>
              </a:ext>
            </a:extLst>
          </p:cNvPr>
          <p:cNvSpPr txBox="1"/>
          <p:nvPr/>
        </p:nvSpPr>
        <p:spPr>
          <a:xfrm>
            <a:off x="1269843" y="549592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pc="-15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pt-BR" sz="3600" b="1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º</a:t>
            </a:r>
            <a:endParaRPr lang="pt-BR" sz="3600" b="1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Seta para baixo 60"/>
          <p:cNvSpPr/>
          <p:nvPr/>
        </p:nvSpPr>
        <p:spPr>
          <a:xfrm rot="16200000">
            <a:off x="1754699" y="818673"/>
            <a:ext cx="328248" cy="82451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Octógono 61"/>
          <p:cNvSpPr/>
          <p:nvPr/>
        </p:nvSpPr>
        <p:spPr>
          <a:xfrm>
            <a:off x="1092145" y="868316"/>
            <a:ext cx="730141" cy="730141"/>
          </a:xfrm>
          <a:prstGeom prst="oct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9F0F5F28-EAD9-4243-92CE-C42A2616983C}"/>
              </a:ext>
            </a:extLst>
          </p:cNvPr>
          <p:cNvSpPr txBox="1"/>
          <p:nvPr/>
        </p:nvSpPr>
        <p:spPr>
          <a:xfrm>
            <a:off x="1127516" y="91022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pc="-15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3º</a:t>
            </a:r>
            <a:endParaRPr lang="pt-BR" sz="3600" b="1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0"/>
          <a:srcRect l="19527" t="10301" r="20675" b="14730"/>
          <a:stretch/>
        </p:blipFill>
        <p:spPr>
          <a:xfrm>
            <a:off x="1299849" y="199740"/>
            <a:ext cx="9510464" cy="64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33" grpId="0"/>
      <p:bldP spid="3" grpId="0" animBg="1"/>
      <p:bldP spid="4" grpId="0" animBg="1"/>
      <p:bldP spid="40" grpId="0"/>
      <p:bldP spid="41" grpId="0" animBg="1"/>
      <p:bldP spid="42" grpId="0" animBg="1"/>
      <p:bldP spid="43" grpId="0"/>
      <p:bldP spid="61" grpId="0" animBg="1"/>
      <p:bldP spid="62" grpId="0" animBg="1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F9827F-0A39-42F1-BDC0-C8A4A6907842}"/>
              </a:ext>
            </a:extLst>
          </p:cNvPr>
          <p:cNvSpPr txBox="1"/>
          <p:nvPr/>
        </p:nvSpPr>
        <p:spPr>
          <a:xfrm>
            <a:off x="1381072" y="1456976"/>
            <a:ext cx="9534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F9C3A"/>
                </a:solidFill>
                <a:latin typeface="Century Gothic" panose="020B0502020202020204" pitchFamily="34" charset="0"/>
              </a:rPr>
              <a:t>Gestores, Controle Interno e Controle Externo </a:t>
            </a:r>
            <a:r>
              <a:rPr lang="pt-BR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nos três poderes e nas três esferas em uma estratégia nacional para controlar a corrupção em resposta </a:t>
            </a: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aos anseios da </a:t>
            </a:r>
            <a:r>
              <a:rPr lang="pt-BR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sociedade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4BCFFE-79E5-4353-9674-B98FD625F322}"/>
              </a:ext>
            </a:extLst>
          </p:cNvPr>
          <p:cNvSpPr txBox="1"/>
          <p:nvPr/>
        </p:nvSpPr>
        <p:spPr>
          <a:xfrm>
            <a:off x="1452865" y="4562450"/>
            <a:ext cx="2333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Órgãos que compõem a Rede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Controle da Gestão Pública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pt-BR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FA07528-39A4-4BCF-9C94-8FC937AAB540}"/>
              </a:ext>
            </a:extLst>
          </p:cNvPr>
          <p:cNvSpPr txBox="1"/>
          <p:nvPr/>
        </p:nvSpPr>
        <p:spPr>
          <a:xfrm>
            <a:off x="3797696" y="4562450"/>
            <a:ext cx="2426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Diagnósticos conjuntos 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em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parceria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7CE2AFD-F72D-458D-BC16-56ADAA268EFB}"/>
              </a:ext>
            </a:extLst>
          </p:cNvPr>
          <p:cNvSpPr txBox="1"/>
          <p:nvPr/>
        </p:nvSpPr>
        <p:spPr>
          <a:xfrm>
            <a:off x="6150778" y="4562450"/>
            <a:ext cx="2491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Agentes públicos como agentes da mudança</a:t>
            </a:r>
          </a:p>
        </p:txBody>
      </p:sp>
      <p:pic>
        <p:nvPicPr>
          <p:cNvPr id="17" name="Gráfico 16" descr="Computação em Nuvem">
            <a:extLst>
              <a:ext uri="{FF2B5EF4-FFF2-40B4-BE49-F238E27FC236}">
                <a16:creationId xmlns:a16="http://schemas.microsoft.com/office/drawing/2014/main" id="{1BCEAE7D-6617-4988-9354-0E36BE1DF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87070" y="3389745"/>
            <a:ext cx="824826" cy="824824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0C5ADFF-BBFC-424C-A650-369B99F47CCB}"/>
              </a:ext>
            </a:extLst>
          </p:cNvPr>
          <p:cNvSpPr txBox="1"/>
          <p:nvPr/>
        </p:nvSpPr>
        <p:spPr>
          <a:xfrm>
            <a:off x="8452017" y="4580623"/>
            <a:ext cx="266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Tecnologia</a:t>
            </a:r>
          </a:p>
        </p:txBody>
      </p:sp>
      <p:pic>
        <p:nvPicPr>
          <p:cNvPr id="21" name="Gráfico 20" descr="Funcionário de escritório">
            <a:extLst>
              <a:ext uri="{FF2B5EF4-FFF2-40B4-BE49-F238E27FC236}">
                <a16:creationId xmlns:a16="http://schemas.microsoft.com/office/drawing/2014/main" id="{2A840446-42AB-4CAF-92E8-C498450D1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17487" y="3256811"/>
            <a:ext cx="957758" cy="957758"/>
          </a:xfrm>
          <a:prstGeom prst="rect">
            <a:avLst/>
          </a:prstGeom>
        </p:spPr>
      </p:pic>
      <p:pic>
        <p:nvPicPr>
          <p:cNvPr id="22" name="Gráfico 21" descr="Conexões">
            <a:extLst>
              <a:ext uri="{FF2B5EF4-FFF2-40B4-BE49-F238E27FC236}">
                <a16:creationId xmlns:a16="http://schemas.microsoft.com/office/drawing/2014/main" id="{9ADBBB07-82C7-45B3-862D-09C95E6D81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85247" y="3386913"/>
            <a:ext cx="869014" cy="869014"/>
          </a:xfrm>
          <a:prstGeom prst="rect">
            <a:avLst/>
          </a:prstGeom>
        </p:spPr>
      </p:pic>
      <p:pic>
        <p:nvPicPr>
          <p:cNvPr id="23" name="Gráfico 22" descr="Batida do coração">
            <a:extLst>
              <a:ext uri="{FF2B5EF4-FFF2-40B4-BE49-F238E27FC236}">
                <a16:creationId xmlns:a16="http://schemas.microsoft.com/office/drawing/2014/main" id="{4099A0A8-9E01-49D2-92BE-4126D05C4D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506724" y="3308323"/>
            <a:ext cx="987676" cy="987674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7D50F9E-D3A3-455C-BADD-C6448E6AA7D6}"/>
              </a:ext>
            </a:extLst>
          </p:cNvPr>
          <p:cNvSpPr/>
          <p:nvPr/>
        </p:nvSpPr>
        <p:spPr>
          <a:xfrm>
            <a:off x="2036828" y="3193961"/>
            <a:ext cx="1216404" cy="1216402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9150E1D-4C7D-40D8-B0FB-45D887CB49CD}"/>
              </a:ext>
            </a:extLst>
          </p:cNvPr>
          <p:cNvSpPr/>
          <p:nvPr/>
        </p:nvSpPr>
        <p:spPr>
          <a:xfrm>
            <a:off x="4392361" y="3193960"/>
            <a:ext cx="1216404" cy="1216402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28E0BDF-6D7A-40AC-A542-509336BBED98}"/>
              </a:ext>
            </a:extLst>
          </p:cNvPr>
          <p:cNvSpPr/>
          <p:nvPr/>
        </p:nvSpPr>
        <p:spPr>
          <a:xfrm>
            <a:off x="6788164" y="3193958"/>
            <a:ext cx="1216404" cy="1216402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316124BC-06BF-46C9-90EE-8F1666662796}"/>
              </a:ext>
            </a:extLst>
          </p:cNvPr>
          <p:cNvSpPr/>
          <p:nvPr/>
        </p:nvSpPr>
        <p:spPr>
          <a:xfrm>
            <a:off x="9174504" y="3193957"/>
            <a:ext cx="1216404" cy="1216402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D05393FE-5EA5-4FC0-9574-6C48C37EA4C3}"/>
              </a:ext>
            </a:extLst>
          </p:cNvPr>
          <p:cNvSpPr/>
          <p:nvPr/>
        </p:nvSpPr>
        <p:spPr>
          <a:xfrm>
            <a:off x="2092247" y="3243614"/>
            <a:ext cx="1105566" cy="1105564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22F306D-2167-4D7F-80DB-ACFC5188623F}"/>
              </a:ext>
            </a:extLst>
          </p:cNvPr>
          <p:cNvSpPr/>
          <p:nvPr/>
        </p:nvSpPr>
        <p:spPr>
          <a:xfrm>
            <a:off x="4447780" y="3243613"/>
            <a:ext cx="1105566" cy="1105564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9052A29-E929-4C33-B676-759D3E428110}"/>
              </a:ext>
            </a:extLst>
          </p:cNvPr>
          <p:cNvSpPr/>
          <p:nvPr/>
        </p:nvSpPr>
        <p:spPr>
          <a:xfrm>
            <a:off x="6843583" y="3243611"/>
            <a:ext cx="1105566" cy="1105564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6856ACAE-D7BF-4899-958E-E780BBD2803F}"/>
              </a:ext>
            </a:extLst>
          </p:cNvPr>
          <p:cNvSpPr/>
          <p:nvPr/>
        </p:nvSpPr>
        <p:spPr>
          <a:xfrm>
            <a:off x="9229923" y="3243610"/>
            <a:ext cx="1105566" cy="1105564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A26A279-EA19-4ABA-A3E1-5B47373B1F94}"/>
              </a:ext>
            </a:extLst>
          </p:cNvPr>
          <p:cNvCxnSpPr>
            <a:cxnSpLocks/>
          </p:cNvCxnSpPr>
          <p:nvPr/>
        </p:nvCxnSpPr>
        <p:spPr>
          <a:xfrm>
            <a:off x="0" y="3818712"/>
            <a:ext cx="2018356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B556170E-2E36-43C3-93EB-1CBFC1973E7B}"/>
              </a:ext>
            </a:extLst>
          </p:cNvPr>
          <p:cNvCxnSpPr>
            <a:cxnSpLocks/>
          </p:cNvCxnSpPr>
          <p:nvPr/>
        </p:nvCxnSpPr>
        <p:spPr>
          <a:xfrm>
            <a:off x="10390908" y="3818187"/>
            <a:ext cx="1801092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DF82ADD-3C98-4A4C-B2D1-0ECF54D6A072}"/>
              </a:ext>
            </a:extLst>
          </p:cNvPr>
          <p:cNvCxnSpPr>
            <a:cxnSpLocks/>
          </p:cNvCxnSpPr>
          <p:nvPr/>
        </p:nvCxnSpPr>
        <p:spPr>
          <a:xfrm>
            <a:off x="8023038" y="3818187"/>
            <a:ext cx="1130192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A5444622-2A90-4C89-8326-50975D239097}"/>
              </a:ext>
            </a:extLst>
          </p:cNvPr>
          <p:cNvCxnSpPr>
            <a:cxnSpLocks/>
          </p:cNvCxnSpPr>
          <p:nvPr/>
        </p:nvCxnSpPr>
        <p:spPr>
          <a:xfrm>
            <a:off x="3253232" y="3818187"/>
            <a:ext cx="1130192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08A54EF8-2E79-465C-AC71-D310C787669F}"/>
              </a:ext>
            </a:extLst>
          </p:cNvPr>
          <p:cNvCxnSpPr>
            <a:cxnSpLocks/>
          </p:cNvCxnSpPr>
          <p:nvPr/>
        </p:nvCxnSpPr>
        <p:spPr>
          <a:xfrm>
            <a:off x="5608765" y="3818187"/>
            <a:ext cx="1179399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9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0326A4A4-4F43-4283-9447-38F132098907}"/>
              </a:ext>
            </a:extLst>
          </p:cNvPr>
          <p:cNvSpPr txBox="1"/>
          <p:nvPr/>
        </p:nvSpPr>
        <p:spPr>
          <a:xfrm>
            <a:off x="4405653" y="874598"/>
            <a:ext cx="338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COMO FAZER?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9001060C-ED20-4564-8D60-65442CBD172F}"/>
              </a:ext>
            </a:extLst>
          </p:cNvPr>
          <p:cNvCxnSpPr>
            <a:cxnSpLocks/>
          </p:cNvCxnSpPr>
          <p:nvPr/>
        </p:nvCxnSpPr>
        <p:spPr>
          <a:xfrm>
            <a:off x="4723762" y="1666645"/>
            <a:ext cx="275769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56D8702C-559C-4F30-A1B7-4C02241E536C}"/>
              </a:ext>
            </a:extLst>
          </p:cNvPr>
          <p:cNvCxnSpPr>
            <a:cxnSpLocks/>
          </p:cNvCxnSpPr>
          <p:nvPr/>
        </p:nvCxnSpPr>
        <p:spPr>
          <a:xfrm>
            <a:off x="0" y="1666645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25D5FBE6-7A41-48C9-A727-A1139C176CA2}"/>
              </a:ext>
            </a:extLst>
          </p:cNvPr>
          <p:cNvSpPr/>
          <p:nvPr/>
        </p:nvSpPr>
        <p:spPr>
          <a:xfrm>
            <a:off x="4161727" y="2508277"/>
            <a:ext cx="1504820" cy="150481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F9C3A"/>
            </a:solidFill>
          </a:ln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807FF5B-10EA-49C5-811A-47F1500AD4A4}"/>
              </a:ext>
            </a:extLst>
          </p:cNvPr>
          <p:cNvSpPr/>
          <p:nvPr/>
        </p:nvSpPr>
        <p:spPr>
          <a:xfrm>
            <a:off x="6499015" y="2511383"/>
            <a:ext cx="1504820" cy="150481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F9C3A"/>
            </a:solidFill>
          </a:ln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>
              <a:noFill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D7F882-5658-4D62-A912-C9DE6B9D98F7}"/>
              </a:ext>
            </a:extLst>
          </p:cNvPr>
          <p:cNvSpPr/>
          <p:nvPr/>
        </p:nvSpPr>
        <p:spPr>
          <a:xfrm>
            <a:off x="3000327" y="4222392"/>
            <a:ext cx="1504820" cy="150481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F9C3A"/>
            </a:solidFill>
          </a:ln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>
              <a:noFill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ED3B14D-ADC8-4CF1-A9C6-F6CDBECA4F9C}"/>
              </a:ext>
            </a:extLst>
          </p:cNvPr>
          <p:cNvGrpSpPr/>
          <p:nvPr/>
        </p:nvGrpSpPr>
        <p:grpSpPr>
          <a:xfrm>
            <a:off x="7651972" y="4222392"/>
            <a:ext cx="1504820" cy="1504818"/>
            <a:chOff x="7158966" y="4126450"/>
            <a:chExt cx="1504820" cy="1504818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46203CF-2E7E-4B12-9A94-89FD01FB910A}"/>
                </a:ext>
              </a:extLst>
            </p:cNvPr>
            <p:cNvSpPr/>
            <p:nvPr/>
          </p:nvSpPr>
          <p:spPr>
            <a:xfrm>
              <a:off x="7158966" y="4126450"/>
              <a:ext cx="1504820" cy="1504818"/>
            </a:xfrm>
            <a:prstGeom prst="ellipse">
              <a:avLst/>
            </a:prstGeom>
            <a:solidFill>
              <a:srgbClr val="122A44"/>
            </a:solidFill>
            <a:ln w="12700">
              <a:solidFill>
                <a:srgbClr val="0F9C3A"/>
              </a:solidFill>
            </a:ln>
            <a:effectLst>
              <a:softEdge rad="12700"/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>
                <a:solidFill>
                  <a:srgbClr val="122A44"/>
                </a:solidFill>
              </a:endParaRPr>
            </a:p>
          </p:txBody>
        </p:sp>
        <p:pic>
          <p:nvPicPr>
            <p:cNvPr id="10" name="Picture 10" descr="Resultado de imagem para logo rede de controle">
              <a:extLst>
                <a:ext uri="{FF2B5EF4-FFF2-40B4-BE49-F238E27FC236}">
                  <a16:creationId xmlns:a16="http://schemas.microsoft.com/office/drawing/2014/main" id="{57BB0613-647B-4322-9626-BB12C373DE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6" r="27505"/>
            <a:stretch/>
          </p:blipFill>
          <p:spPr bwMode="auto">
            <a:xfrm>
              <a:off x="7453972" y="4303815"/>
              <a:ext cx="933280" cy="1155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Elipse 22">
            <a:extLst>
              <a:ext uri="{FF2B5EF4-FFF2-40B4-BE49-F238E27FC236}">
                <a16:creationId xmlns:a16="http://schemas.microsoft.com/office/drawing/2014/main" id="{7EBED0A8-E104-49E4-AF31-6813DA6E13D9}"/>
              </a:ext>
            </a:extLst>
          </p:cNvPr>
          <p:cNvSpPr/>
          <p:nvPr/>
        </p:nvSpPr>
        <p:spPr>
          <a:xfrm>
            <a:off x="8836303" y="2508277"/>
            <a:ext cx="1504820" cy="150481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F9C3A"/>
            </a:solidFill>
          </a:ln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>
              <a:noFill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88BE5A5-F676-4A4E-B45E-E106671C60C9}"/>
              </a:ext>
            </a:extLst>
          </p:cNvPr>
          <p:cNvSpPr/>
          <p:nvPr/>
        </p:nvSpPr>
        <p:spPr>
          <a:xfrm>
            <a:off x="1824439" y="2508277"/>
            <a:ext cx="1504820" cy="150481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F9C3A"/>
            </a:solidFill>
          </a:ln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A53AAC61-A924-43EC-9155-9CC813BD0AB3}"/>
              </a:ext>
            </a:extLst>
          </p:cNvPr>
          <p:cNvSpPr/>
          <p:nvPr/>
        </p:nvSpPr>
        <p:spPr>
          <a:xfrm>
            <a:off x="5343839" y="4222392"/>
            <a:ext cx="1504820" cy="1504818"/>
          </a:xfrm>
          <a:prstGeom prst="ellipse">
            <a:avLst/>
          </a:prstGeom>
          <a:solidFill>
            <a:schemeClr val="bg1"/>
          </a:solidFill>
          <a:ln w="12700">
            <a:solidFill>
              <a:srgbClr val="0F9C3A"/>
            </a:solidFill>
          </a:ln>
          <a:effectLst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>
              <a:noFill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54E9BA1-0A82-417F-9E89-E44CC1405FF8}"/>
              </a:ext>
            </a:extLst>
          </p:cNvPr>
          <p:cNvSpPr txBox="1"/>
          <p:nvPr/>
        </p:nvSpPr>
        <p:spPr>
          <a:xfrm>
            <a:off x="1427378" y="2999076"/>
            <a:ext cx="232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Câmaras</a:t>
            </a:r>
          </a:p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Municipais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54E9BA1-0A82-417F-9E89-E44CC1405FF8}"/>
              </a:ext>
            </a:extLst>
          </p:cNvPr>
          <p:cNvSpPr txBox="1"/>
          <p:nvPr/>
        </p:nvSpPr>
        <p:spPr>
          <a:xfrm>
            <a:off x="3751884" y="2999076"/>
            <a:ext cx="232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Prefeituras</a:t>
            </a:r>
          </a:p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Municipais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54E9BA1-0A82-417F-9E89-E44CC1405FF8}"/>
              </a:ext>
            </a:extLst>
          </p:cNvPr>
          <p:cNvSpPr txBox="1"/>
          <p:nvPr/>
        </p:nvSpPr>
        <p:spPr>
          <a:xfrm>
            <a:off x="6076390" y="2999076"/>
            <a:ext cx="232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Secretarias </a:t>
            </a:r>
          </a:p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Estaduais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54E9BA1-0A82-417F-9E89-E44CC1405FF8}"/>
              </a:ext>
            </a:extLst>
          </p:cNvPr>
          <p:cNvSpPr txBox="1"/>
          <p:nvPr/>
        </p:nvSpPr>
        <p:spPr>
          <a:xfrm>
            <a:off x="8426460" y="2999076"/>
            <a:ext cx="232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Órgãos </a:t>
            </a:r>
          </a:p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Federais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54E9BA1-0A82-417F-9E89-E44CC1405FF8}"/>
              </a:ext>
            </a:extLst>
          </p:cNvPr>
          <p:cNvSpPr txBox="1"/>
          <p:nvPr/>
        </p:nvSpPr>
        <p:spPr>
          <a:xfrm>
            <a:off x="2576849" y="4713191"/>
            <a:ext cx="232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Os 3 poderes</a:t>
            </a:r>
          </a:p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Tribunais, MPs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54E9BA1-0A82-417F-9E89-E44CC1405FF8}"/>
              </a:ext>
            </a:extLst>
          </p:cNvPr>
          <p:cNvSpPr txBox="1"/>
          <p:nvPr/>
        </p:nvSpPr>
        <p:spPr>
          <a:xfrm>
            <a:off x="4925810" y="4713191"/>
            <a:ext cx="232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Controles</a:t>
            </a:r>
          </a:p>
          <a:p>
            <a:pPr algn="ctr"/>
            <a:r>
              <a:rPr lang="pt-BR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Internos</a:t>
            </a:r>
            <a:endParaRPr lang="pt-BR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EA299CD-CE76-4AC1-BB0D-69AAF6207D34}"/>
              </a:ext>
            </a:extLst>
          </p:cNvPr>
          <p:cNvSpPr txBox="1"/>
          <p:nvPr/>
        </p:nvSpPr>
        <p:spPr>
          <a:xfrm>
            <a:off x="854122" y="3136612"/>
            <a:ext cx="4798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 QUE QUEREMOS COM ISSO?</a:t>
            </a:r>
            <a:endParaRPr lang="pt-BR" sz="3200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0D3B67-629C-46BE-8066-FB28AEC6E6B9}"/>
              </a:ext>
            </a:extLst>
          </p:cNvPr>
          <p:cNvSpPr txBox="1"/>
          <p:nvPr/>
        </p:nvSpPr>
        <p:spPr>
          <a:xfrm>
            <a:off x="6539458" y="2274838"/>
            <a:ext cx="4673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Organizações públicas brasileiras com suscetibilidade a fraude e corrupção compatíveis com as de organizações públicas dos países mais </a:t>
            </a:r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desenvolvidos.</a:t>
            </a:r>
            <a:endParaRPr lang="pt-BR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4AEA8C59-66BE-48A8-A732-5C8BE18C5FFF}"/>
              </a:ext>
            </a:extLst>
          </p:cNvPr>
          <p:cNvCxnSpPr>
            <a:cxnSpLocks/>
          </p:cNvCxnSpPr>
          <p:nvPr/>
        </p:nvCxnSpPr>
        <p:spPr>
          <a:xfrm>
            <a:off x="5874327" y="2419927"/>
            <a:ext cx="0" cy="2163235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1683B2B-60E9-4417-972E-B8AD6BD64E2C}"/>
              </a:ext>
            </a:extLst>
          </p:cNvPr>
          <p:cNvCxnSpPr>
            <a:cxnSpLocks/>
          </p:cNvCxnSpPr>
          <p:nvPr/>
        </p:nvCxnSpPr>
        <p:spPr>
          <a:xfrm>
            <a:off x="5874327" y="175491"/>
            <a:ext cx="0" cy="6580908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9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5F1C7A2-798B-4506-A5BA-1BE0F7474F93}"/>
              </a:ext>
            </a:extLst>
          </p:cNvPr>
          <p:cNvSpPr/>
          <p:nvPr/>
        </p:nvSpPr>
        <p:spPr>
          <a:xfrm>
            <a:off x="6077522" y="3621314"/>
            <a:ext cx="4867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Obter dimensão real dos casos de fraude e corrupção detectados, investigados e corrigidos no Brasil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30EE8E4-8F51-4FB6-9C07-ECFF9EEF974C}"/>
              </a:ext>
            </a:extLst>
          </p:cNvPr>
          <p:cNvSpPr/>
          <p:nvPr/>
        </p:nvSpPr>
        <p:spPr>
          <a:xfrm>
            <a:off x="6077522" y="4881183"/>
            <a:ext cx="4867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Melhorar a prevenção continuamente pela adoção de boas práticas e revisão dos sistemas de integridade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DD0C179-9293-4BCD-9A51-24ADC8172B08}"/>
              </a:ext>
            </a:extLst>
          </p:cNvPr>
          <p:cNvSpPr/>
          <p:nvPr/>
        </p:nvSpPr>
        <p:spPr>
          <a:xfrm>
            <a:off x="6077523" y="1068224"/>
            <a:ext cx="4738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Aperfeiçoar as estruturas de prevenção e combate 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corrupção nos três poderes e nas três esferas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2FCB951-9C41-433E-89C7-DE0EB5B0971B}"/>
              </a:ext>
            </a:extLst>
          </p:cNvPr>
          <p:cNvSpPr/>
          <p:nvPr/>
        </p:nvSpPr>
        <p:spPr>
          <a:xfrm>
            <a:off x="6077523" y="2343502"/>
            <a:ext cx="4738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Induzir a melhoria do perfil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dos 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gestores públicos </a:t>
            </a: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(formação, experiência e passado)</a:t>
            </a:r>
          </a:p>
        </p:txBody>
      </p:sp>
      <p:pic>
        <p:nvPicPr>
          <p:cNvPr id="9" name="Gráfico 8" descr="Corte">
            <a:extLst>
              <a:ext uri="{FF2B5EF4-FFF2-40B4-BE49-F238E27FC236}">
                <a16:creationId xmlns:a16="http://schemas.microsoft.com/office/drawing/2014/main" id="{5ACD3C19-6703-48FD-A230-F80204292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16068" y="1117984"/>
            <a:ext cx="745722" cy="745722"/>
          </a:xfrm>
          <a:prstGeom prst="rect">
            <a:avLst/>
          </a:prstGeom>
        </p:spPr>
      </p:pic>
      <p:pic>
        <p:nvPicPr>
          <p:cNvPr id="11" name="Gráfico 10" descr="Crescimento da Empresa">
            <a:extLst>
              <a:ext uri="{FF2B5EF4-FFF2-40B4-BE49-F238E27FC236}">
                <a16:creationId xmlns:a16="http://schemas.microsoft.com/office/drawing/2014/main" id="{671E819F-769A-45CF-B346-F52D028C7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23845" y="2428894"/>
            <a:ext cx="784368" cy="784368"/>
          </a:xfrm>
          <a:prstGeom prst="rect">
            <a:avLst/>
          </a:prstGeom>
        </p:spPr>
      </p:pic>
      <p:pic>
        <p:nvPicPr>
          <p:cNvPr id="13" name="Gráfico 12" descr="Público-alvo">
            <a:extLst>
              <a:ext uri="{FF2B5EF4-FFF2-40B4-BE49-F238E27FC236}">
                <a16:creationId xmlns:a16="http://schemas.microsoft.com/office/drawing/2014/main" id="{464F8BD1-F403-4614-9046-3AD6743273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972802" y="3664560"/>
            <a:ext cx="838086" cy="838084"/>
          </a:xfrm>
          <a:prstGeom prst="rect">
            <a:avLst/>
          </a:prstGeom>
        </p:spPr>
      </p:pic>
      <p:pic>
        <p:nvPicPr>
          <p:cNvPr id="15" name="Gráfico 14" descr="Gráfico de barras com tendência ascendente">
            <a:extLst>
              <a:ext uri="{FF2B5EF4-FFF2-40B4-BE49-F238E27FC236}">
                <a16:creationId xmlns:a16="http://schemas.microsoft.com/office/drawing/2014/main" id="{7E669C05-772D-4DBA-93D3-DB39975538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03612" y="4988549"/>
            <a:ext cx="732170" cy="732170"/>
          </a:xfrm>
          <a:prstGeom prst="rect">
            <a:avLst/>
          </a:prstGeom>
        </p:spPr>
      </p:pic>
      <p:pic>
        <p:nvPicPr>
          <p:cNvPr id="17" name="Gráfico 16" descr="Alvo">
            <a:extLst>
              <a:ext uri="{FF2B5EF4-FFF2-40B4-BE49-F238E27FC236}">
                <a16:creationId xmlns:a16="http://schemas.microsoft.com/office/drawing/2014/main" id="{48BCD38F-D911-4DB3-B223-490271ABE7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76223" y="1898740"/>
            <a:ext cx="3060522" cy="3060520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7F569E8A-571A-49D2-950F-FD6039115845}"/>
              </a:ext>
            </a:extLst>
          </p:cNvPr>
          <p:cNvSpPr/>
          <p:nvPr/>
        </p:nvSpPr>
        <p:spPr>
          <a:xfrm>
            <a:off x="4881090" y="1022351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8CD3807-B09C-4111-A52C-FE4E26392293}"/>
              </a:ext>
            </a:extLst>
          </p:cNvPr>
          <p:cNvSpPr/>
          <p:nvPr/>
        </p:nvSpPr>
        <p:spPr>
          <a:xfrm>
            <a:off x="4918393" y="1063124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1E85709-950F-4879-BC3D-126E86AE8017}"/>
              </a:ext>
            </a:extLst>
          </p:cNvPr>
          <p:cNvSpPr/>
          <p:nvPr/>
        </p:nvSpPr>
        <p:spPr>
          <a:xfrm>
            <a:off x="4881090" y="2292620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0016E6F-C27C-4A1F-A7FE-EC0F7D7985C4}"/>
              </a:ext>
            </a:extLst>
          </p:cNvPr>
          <p:cNvSpPr/>
          <p:nvPr/>
        </p:nvSpPr>
        <p:spPr>
          <a:xfrm>
            <a:off x="4918393" y="2333393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36E3D5-464D-4ECC-BE46-8AFAB40391AA}"/>
              </a:ext>
            </a:extLst>
          </p:cNvPr>
          <p:cNvSpPr/>
          <p:nvPr/>
        </p:nvSpPr>
        <p:spPr>
          <a:xfrm>
            <a:off x="4881090" y="3567540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AC469CA6-ACFA-4E0A-921C-E3B023D7E3DE}"/>
              </a:ext>
            </a:extLst>
          </p:cNvPr>
          <p:cNvSpPr/>
          <p:nvPr/>
        </p:nvSpPr>
        <p:spPr>
          <a:xfrm>
            <a:off x="4918393" y="3608313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BFAD16B-F909-4F70-8808-911450879F52}"/>
              </a:ext>
            </a:extLst>
          </p:cNvPr>
          <p:cNvSpPr/>
          <p:nvPr/>
        </p:nvSpPr>
        <p:spPr>
          <a:xfrm>
            <a:off x="4881375" y="4840410"/>
            <a:ext cx="1021510" cy="1021508"/>
          </a:xfrm>
          <a:prstGeom prst="ellipse">
            <a:avLst/>
          </a:prstGeom>
          <a:noFill/>
          <a:ln w="381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02CD73E6-DC3D-4E4F-A091-B2E729E9BB94}"/>
              </a:ext>
            </a:extLst>
          </p:cNvPr>
          <p:cNvSpPr/>
          <p:nvPr/>
        </p:nvSpPr>
        <p:spPr>
          <a:xfrm>
            <a:off x="4918678" y="4881183"/>
            <a:ext cx="928432" cy="928430"/>
          </a:xfrm>
          <a:prstGeom prst="ellipse">
            <a:avLst/>
          </a:prstGeom>
          <a:noFill/>
          <a:ln w="12700">
            <a:solidFill>
              <a:srgbClr val="0F9C3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>
              <a:noFill/>
            </a:endParaRP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38305B8-0BF9-49F6-9198-5AF22974E70A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5384799" y="179319"/>
            <a:ext cx="7046" cy="843032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6B09D989-FD32-4140-AF59-4526E9D13B6B}"/>
              </a:ext>
            </a:extLst>
          </p:cNvPr>
          <p:cNvCxnSpPr>
            <a:cxnSpLocks/>
            <a:stCxn id="26" idx="4"/>
          </p:cNvCxnSpPr>
          <p:nvPr/>
        </p:nvCxnSpPr>
        <p:spPr>
          <a:xfrm flipH="1">
            <a:off x="5384800" y="5861918"/>
            <a:ext cx="7330" cy="834446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73BE5EEC-DC4C-4D53-8168-01FE0C59D3AB}"/>
              </a:ext>
            </a:extLst>
          </p:cNvPr>
          <p:cNvCxnSpPr>
            <a:cxnSpLocks/>
          </p:cNvCxnSpPr>
          <p:nvPr/>
        </p:nvCxnSpPr>
        <p:spPr>
          <a:xfrm>
            <a:off x="5391841" y="4588311"/>
            <a:ext cx="0" cy="25349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CBE0FA2C-EF54-4927-A709-CCC3C311BF21}"/>
              </a:ext>
            </a:extLst>
          </p:cNvPr>
          <p:cNvCxnSpPr>
            <a:cxnSpLocks/>
          </p:cNvCxnSpPr>
          <p:nvPr/>
        </p:nvCxnSpPr>
        <p:spPr>
          <a:xfrm>
            <a:off x="5391841" y="3303642"/>
            <a:ext cx="0" cy="25349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5EBB5A7E-014E-490B-9F33-801597F30C98}"/>
              </a:ext>
            </a:extLst>
          </p:cNvPr>
          <p:cNvCxnSpPr>
            <a:cxnSpLocks/>
          </p:cNvCxnSpPr>
          <p:nvPr/>
        </p:nvCxnSpPr>
        <p:spPr>
          <a:xfrm>
            <a:off x="5397557" y="2043859"/>
            <a:ext cx="0" cy="25349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33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7539471-0E5D-4CE5-A107-59D259502060}"/>
              </a:ext>
            </a:extLst>
          </p:cNvPr>
          <p:cNvSpPr/>
          <p:nvPr/>
        </p:nvSpPr>
        <p:spPr>
          <a:xfrm>
            <a:off x="4322615" y="1857523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4295D01-C346-4CBB-A3A4-45F8DB234AA4}"/>
              </a:ext>
            </a:extLst>
          </p:cNvPr>
          <p:cNvSpPr/>
          <p:nvPr/>
        </p:nvSpPr>
        <p:spPr>
          <a:xfrm>
            <a:off x="5569518" y="2577958"/>
            <a:ext cx="1246909" cy="720437"/>
          </a:xfrm>
          <a:prstGeom prst="rect">
            <a:avLst/>
          </a:prstGeom>
          <a:solidFill>
            <a:srgbClr val="FFCA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FFBA63-2F99-4F77-A9F5-D8EBFD06A4AF}"/>
              </a:ext>
            </a:extLst>
          </p:cNvPr>
          <p:cNvSpPr/>
          <p:nvPr/>
        </p:nvSpPr>
        <p:spPr>
          <a:xfrm>
            <a:off x="9310158" y="3298395"/>
            <a:ext cx="1246909" cy="720437"/>
          </a:xfrm>
          <a:prstGeom prst="rect">
            <a:avLst/>
          </a:prstGeom>
          <a:solidFill>
            <a:srgbClr val="FF7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1CBFC72-60BB-4032-A5A4-CAC7F1696113}"/>
              </a:ext>
            </a:extLst>
          </p:cNvPr>
          <p:cNvSpPr/>
          <p:nvPr/>
        </p:nvSpPr>
        <p:spPr>
          <a:xfrm>
            <a:off x="8063252" y="2576238"/>
            <a:ext cx="1246909" cy="720437"/>
          </a:xfrm>
          <a:prstGeom prst="rect">
            <a:avLst/>
          </a:prstGeom>
          <a:solidFill>
            <a:srgbClr val="C43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352DC88-912A-4511-80AD-B6D6AC6BEFAD}"/>
              </a:ext>
            </a:extLst>
          </p:cNvPr>
          <p:cNvSpPr/>
          <p:nvPr/>
        </p:nvSpPr>
        <p:spPr>
          <a:xfrm>
            <a:off x="4322614" y="2577960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B07777-3D8A-43A5-9EE7-4AB73BBF8A07}"/>
              </a:ext>
            </a:extLst>
          </p:cNvPr>
          <p:cNvSpPr/>
          <p:nvPr/>
        </p:nvSpPr>
        <p:spPr>
          <a:xfrm>
            <a:off x="4322614" y="3298397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D8DEDAD-4AE5-42BC-9516-C81E46E0C07C}"/>
              </a:ext>
            </a:extLst>
          </p:cNvPr>
          <p:cNvSpPr/>
          <p:nvPr/>
        </p:nvSpPr>
        <p:spPr>
          <a:xfrm>
            <a:off x="4322613" y="4018834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04B8AC7-BB60-4CCC-9A2F-CDDCBB5267A8}"/>
              </a:ext>
            </a:extLst>
          </p:cNvPr>
          <p:cNvSpPr/>
          <p:nvPr/>
        </p:nvSpPr>
        <p:spPr>
          <a:xfrm>
            <a:off x="4322610" y="4739271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C25FC64-6DFA-4F83-8489-98A5A4AFE17F}"/>
              </a:ext>
            </a:extLst>
          </p:cNvPr>
          <p:cNvSpPr/>
          <p:nvPr/>
        </p:nvSpPr>
        <p:spPr>
          <a:xfrm>
            <a:off x="5569519" y="4739270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09E5BBF-DAA8-476B-BC3F-916B411B2758}"/>
              </a:ext>
            </a:extLst>
          </p:cNvPr>
          <p:cNvSpPr/>
          <p:nvPr/>
        </p:nvSpPr>
        <p:spPr>
          <a:xfrm>
            <a:off x="6816425" y="4739269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9067BD9-1BF8-48A6-A216-B351ADC3D92B}"/>
              </a:ext>
            </a:extLst>
          </p:cNvPr>
          <p:cNvSpPr/>
          <p:nvPr/>
        </p:nvSpPr>
        <p:spPr>
          <a:xfrm>
            <a:off x="5569518" y="4018833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75338F5-1B42-4A18-8A16-09414D6BE14A}"/>
              </a:ext>
            </a:extLst>
          </p:cNvPr>
          <p:cNvSpPr/>
          <p:nvPr/>
        </p:nvSpPr>
        <p:spPr>
          <a:xfrm>
            <a:off x="5569518" y="3298395"/>
            <a:ext cx="1246909" cy="720437"/>
          </a:xfrm>
          <a:prstGeom prst="rect">
            <a:avLst/>
          </a:prstGeom>
          <a:solidFill>
            <a:srgbClr val="3DA4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4B42506-8CE6-4190-A3B1-66B32BBE0DF1}"/>
              </a:ext>
            </a:extLst>
          </p:cNvPr>
          <p:cNvSpPr/>
          <p:nvPr/>
        </p:nvSpPr>
        <p:spPr>
          <a:xfrm>
            <a:off x="5569518" y="1856377"/>
            <a:ext cx="1246909" cy="720437"/>
          </a:xfrm>
          <a:prstGeom prst="rect">
            <a:avLst/>
          </a:prstGeom>
          <a:solidFill>
            <a:srgbClr val="FFCA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DF56867-5FFB-4D2B-8473-3F23A6492E91}"/>
              </a:ext>
            </a:extLst>
          </p:cNvPr>
          <p:cNvSpPr/>
          <p:nvPr/>
        </p:nvSpPr>
        <p:spPr>
          <a:xfrm>
            <a:off x="8063328" y="4739269"/>
            <a:ext cx="1246909" cy="720437"/>
          </a:xfrm>
          <a:prstGeom prst="rect">
            <a:avLst/>
          </a:prstGeom>
          <a:solidFill>
            <a:srgbClr val="FFCA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58695E-E69C-4659-B03C-1EEAF21363CB}"/>
              </a:ext>
            </a:extLst>
          </p:cNvPr>
          <p:cNvSpPr/>
          <p:nvPr/>
        </p:nvSpPr>
        <p:spPr>
          <a:xfrm>
            <a:off x="9310234" y="4739268"/>
            <a:ext cx="1246909" cy="720437"/>
          </a:xfrm>
          <a:prstGeom prst="rect">
            <a:avLst/>
          </a:prstGeom>
          <a:solidFill>
            <a:srgbClr val="FFCA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726C00E-DC60-4203-9140-99463FB0F3D3}"/>
              </a:ext>
            </a:extLst>
          </p:cNvPr>
          <p:cNvSpPr/>
          <p:nvPr/>
        </p:nvSpPr>
        <p:spPr>
          <a:xfrm>
            <a:off x="9310228" y="4018832"/>
            <a:ext cx="1246909" cy="720437"/>
          </a:xfrm>
          <a:prstGeom prst="rect">
            <a:avLst/>
          </a:prstGeom>
          <a:solidFill>
            <a:srgbClr val="FFCA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0426D92-990A-4FBE-A971-0468F66CDF31}"/>
              </a:ext>
            </a:extLst>
          </p:cNvPr>
          <p:cNvSpPr/>
          <p:nvPr/>
        </p:nvSpPr>
        <p:spPr>
          <a:xfrm>
            <a:off x="8063319" y="4018831"/>
            <a:ext cx="1246909" cy="720437"/>
          </a:xfrm>
          <a:prstGeom prst="rect">
            <a:avLst/>
          </a:prstGeom>
          <a:solidFill>
            <a:srgbClr val="FFCA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BA45698-9BE9-4F35-8566-D5CB5D4352EA}"/>
              </a:ext>
            </a:extLst>
          </p:cNvPr>
          <p:cNvSpPr/>
          <p:nvPr/>
        </p:nvSpPr>
        <p:spPr>
          <a:xfrm>
            <a:off x="6821004" y="4018830"/>
            <a:ext cx="1246909" cy="720437"/>
          </a:xfrm>
          <a:prstGeom prst="rect">
            <a:avLst/>
          </a:prstGeom>
          <a:solidFill>
            <a:srgbClr val="FFCA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CB51296-2CC4-4D6D-8D04-A44775958738}"/>
              </a:ext>
            </a:extLst>
          </p:cNvPr>
          <p:cNvSpPr/>
          <p:nvPr/>
        </p:nvSpPr>
        <p:spPr>
          <a:xfrm>
            <a:off x="8056363" y="3299388"/>
            <a:ext cx="1246909" cy="720437"/>
          </a:xfrm>
          <a:prstGeom prst="rect">
            <a:avLst/>
          </a:prstGeom>
          <a:solidFill>
            <a:srgbClr val="FF7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92E4F52-9D50-4950-96F4-C350E0900351}"/>
              </a:ext>
            </a:extLst>
          </p:cNvPr>
          <p:cNvSpPr/>
          <p:nvPr/>
        </p:nvSpPr>
        <p:spPr>
          <a:xfrm>
            <a:off x="6814118" y="3297249"/>
            <a:ext cx="1246909" cy="720437"/>
          </a:xfrm>
          <a:prstGeom prst="rect">
            <a:avLst/>
          </a:prstGeom>
          <a:solidFill>
            <a:srgbClr val="FF7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8E7EA68-F304-49E2-B410-642501FCF2A2}"/>
              </a:ext>
            </a:extLst>
          </p:cNvPr>
          <p:cNvSpPr/>
          <p:nvPr/>
        </p:nvSpPr>
        <p:spPr>
          <a:xfrm>
            <a:off x="6821003" y="2576239"/>
            <a:ext cx="1246909" cy="720437"/>
          </a:xfrm>
          <a:prstGeom prst="rect">
            <a:avLst/>
          </a:prstGeom>
          <a:solidFill>
            <a:srgbClr val="FF7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D0A4D6B-C23D-4BC4-AB11-B245C0A78DB9}"/>
              </a:ext>
            </a:extLst>
          </p:cNvPr>
          <p:cNvSpPr/>
          <p:nvPr/>
        </p:nvSpPr>
        <p:spPr>
          <a:xfrm>
            <a:off x="6821003" y="1854943"/>
            <a:ext cx="1246909" cy="720437"/>
          </a:xfrm>
          <a:prstGeom prst="rect">
            <a:avLst/>
          </a:prstGeom>
          <a:solidFill>
            <a:srgbClr val="FF7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03B6351-B290-43B9-A08A-B3F314FF21D1}"/>
              </a:ext>
            </a:extLst>
          </p:cNvPr>
          <p:cNvSpPr/>
          <p:nvPr/>
        </p:nvSpPr>
        <p:spPr>
          <a:xfrm>
            <a:off x="8063251" y="1854941"/>
            <a:ext cx="1246909" cy="720437"/>
          </a:xfrm>
          <a:prstGeom prst="rect">
            <a:avLst/>
          </a:prstGeom>
          <a:solidFill>
            <a:srgbClr val="C43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E901FEE-8D1C-4042-A45B-488AF6241505}"/>
              </a:ext>
            </a:extLst>
          </p:cNvPr>
          <p:cNvSpPr/>
          <p:nvPr/>
        </p:nvSpPr>
        <p:spPr>
          <a:xfrm>
            <a:off x="9310157" y="2575378"/>
            <a:ext cx="1246909" cy="720437"/>
          </a:xfrm>
          <a:prstGeom prst="rect">
            <a:avLst/>
          </a:prstGeom>
          <a:solidFill>
            <a:srgbClr val="C43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D954E89-3B0B-4020-AB11-BB7EBF5E2530}"/>
              </a:ext>
            </a:extLst>
          </p:cNvPr>
          <p:cNvSpPr/>
          <p:nvPr/>
        </p:nvSpPr>
        <p:spPr>
          <a:xfrm>
            <a:off x="9307806" y="1853651"/>
            <a:ext cx="1246909" cy="720437"/>
          </a:xfrm>
          <a:prstGeom prst="rect">
            <a:avLst/>
          </a:prstGeom>
          <a:solidFill>
            <a:srgbClr val="C436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3608B78-A166-48CC-8827-D58B10106EE4}"/>
              </a:ext>
            </a:extLst>
          </p:cNvPr>
          <p:cNvSpPr txBox="1"/>
          <p:nvPr/>
        </p:nvSpPr>
        <p:spPr>
          <a:xfrm>
            <a:off x="4322610" y="5576306"/>
            <a:ext cx="124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AVANÇADO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500CB13-FAF8-4AD3-8FAB-0511FB8E5935}"/>
              </a:ext>
            </a:extLst>
          </p:cNvPr>
          <p:cNvSpPr txBox="1"/>
          <p:nvPr/>
        </p:nvSpPr>
        <p:spPr>
          <a:xfrm>
            <a:off x="5567210" y="5576306"/>
            <a:ext cx="124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APRIMORADO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7A1EF38-8AE4-44A8-A035-4A52A2838E66}"/>
              </a:ext>
            </a:extLst>
          </p:cNvPr>
          <p:cNvSpPr txBox="1"/>
          <p:nvPr/>
        </p:nvSpPr>
        <p:spPr>
          <a:xfrm>
            <a:off x="6821003" y="5572789"/>
            <a:ext cx="1246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INTERMEDIÁRIO</a:t>
            </a:r>
            <a:endParaRPr lang="pt-BR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32AFA08-C8AD-4B2C-8C25-F0E94C16E4BC}"/>
              </a:ext>
            </a:extLst>
          </p:cNvPr>
          <p:cNvSpPr txBox="1"/>
          <p:nvPr/>
        </p:nvSpPr>
        <p:spPr>
          <a:xfrm>
            <a:off x="8074796" y="5572789"/>
            <a:ext cx="124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BÁSICO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0DA68B0-5208-4BC2-9EBE-B683184818C8}"/>
              </a:ext>
            </a:extLst>
          </p:cNvPr>
          <p:cNvSpPr txBox="1"/>
          <p:nvPr/>
        </p:nvSpPr>
        <p:spPr>
          <a:xfrm>
            <a:off x="9307806" y="5556517"/>
            <a:ext cx="124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INICIAL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644FEA3-725B-4B74-965A-51016772B669}"/>
              </a:ext>
            </a:extLst>
          </p:cNvPr>
          <p:cNvSpPr txBox="1"/>
          <p:nvPr/>
        </p:nvSpPr>
        <p:spPr>
          <a:xfrm>
            <a:off x="2438395" y="2054325"/>
            <a:ext cx="172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MUITO ALTO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C1B673C-EC03-43AD-8D07-FB67F1B723EA}"/>
              </a:ext>
            </a:extLst>
          </p:cNvPr>
          <p:cNvSpPr txBox="1"/>
          <p:nvPr/>
        </p:nvSpPr>
        <p:spPr>
          <a:xfrm>
            <a:off x="2438395" y="2791605"/>
            <a:ext cx="172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ALTO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79C5134-B2F9-49FB-96F5-11866C649059}"/>
              </a:ext>
            </a:extLst>
          </p:cNvPr>
          <p:cNvSpPr txBox="1"/>
          <p:nvPr/>
        </p:nvSpPr>
        <p:spPr>
          <a:xfrm>
            <a:off x="2438395" y="3518967"/>
            <a:ext cx="172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MÉDIO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F4C79F5-5E47-43C9-A21A-F6275480E259}"/>
              </a:ext>
            </a:extLst>
          </p:cNvPr>
          <p:cNvSpPr txBox="1"/>
          <p:nvPr/>
        </p:nvSpPr>
        <p:spPr>
          <a:xfrm>
            <a:off x="2438395" y="4246329"/>
            <a:ext cx="172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BAIXO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8C2CAB4-3648-463A-968E-A72001306674}"/>
              </a:ext>
            </a:extLst>
          </p:cNvPr>
          <p:cNvSpPr txBox="1"/>
          <p:nvPr/>
        </p:nvSpPr>
        <p:spPr>
          <a:xfrm>
            <a:off x="2438395" y="4973691"/>
            <a:ext cx="172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MUITO BAIXO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9" name="Conector de seta reta 66">
            <a:extLst>
              <a:ext uri="{FF2B5EF4-FFF2-40B4-BE49-F238E27FC236}">
                <a16:creationId xmlns:a16="http://schemas.microsoft.com/office/drawing/2014/main" id="{A82CDDD5-E941-4AE7-9454-739606280180}"/>
              </a:ext>
            </a:extLst>
          </p:cNvPr>
          <p:cNvCxnSpPr>
            <a:cxnSpLocks/>
          </p:cNvCxnSpPr>
          <p:nvPr/>
        </p:nvCxnSpPr>
        <p:spPr>
          <a:xfrm>
            <a:off x="4313374" y="5949242"/>
            <a:ext cx="6232104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de seta reta 69">
            <a:extLst>
              <a:ext uri="{FF2B5EF4-FFF2-40B4-BE49-F238E27FC236}">
                <a16:creationId xmlns:a16="http://schemas.microsoft.com/office/drawing/2014/main" id="{F3112512-7AD5-4242-B858-A62A17CEF7CE}"/>
              </a:ext>
            </a:extLst>
          </p:cNvPr>
          <p:cNvCxnSpPr>
            <a:cxnSpLocks/>
          </p:cNvCxnSpPr>
          <p:nvPr/>
        </p:nvCxnSpPr>
        <p:spPr>
          <a:xfrm>
            <a:off x="2175162" y="1853651"/>
            <a:ext cx="0" cy="369363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50BD32C-8EB8-44B5-A59A-02FDF442DD6C}"/>
              </a:ext>
            </a:extLst>
          </p:cNvPr>
          <p:cNvSpPr txBox="1"/>
          <p:nvPr/>
        </p:nvSpPr>
        <p:spPr>
          <a:xfrm>
            <a:off x="4922706" y="6073362"/>
            <a:ext cx="5024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GRAU DE ADERÊNCIA ÀS BOAS PRÁTICAS (GA)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73326A9-0819-4F28-85DE-5C405780DAB5}"/>
              </a:ext>
            </a:extLst>
          </p:cNvPr>
          <p:cNvSpPr txBox="1"/>
          <p:nvPr/>
        </p:nvSpPr>
        <p:spPr>
          <a:xfrm rot="16200000">
            <a:off x="468756" y="3469633"/>
            <a:ext cx="26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PODER DE COMPRA (PC) OU PODER DE REGULAÇÃO (PR)</a:t>
            </a:r>
            <a:endParaRPr lang="pt-BR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31AA472-5C8B-4F63-98AD-C2E47286AA41}"/>
              </a:ext>
            </a:extLst>
          </p:cNvPr>
          <p:cNvSpPr txBox="1"/>
          <p:nvPr/>
        </p:nvSpPr>
        <p:spPr>
          <a:xfrm>
            <a:off x="4822468" y="4982980"/>
            <a:ext cx="2701630" cy="261610"/>
          </a:xfrm>
          <a:prstGeom prst="rect">
            <a:avLst/>
          </a:prstGeom>
          <a:solidFill>
            <a:srgbClr val="3DA4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Nível Aceitável de Suscetibilidade</a:t>
            </a:r>
            <a:endParaRPr lang="pt-BR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B30BB72-F8CA-4711-A23D-BD5C3CF8A3E5}"/>
              </a:ext>
            </a:extLst>
          </p:cNvPr>
          <p:cNvSpPr txBox="1"/>
          <p:nvPr/>
        </p:nvSpPr>
        <p:spPr>
          <a:xfrm>
            <a:off x="7394777" y="4258805"/>
            <a:ext cx="2701630" cy="261610"/>
          </a:xfrm>
          <a:prstGeom prst="rect">
            <a:avLst/>
          </a:prstGeom>
          <a:solidFill>
            <a:srgbClr val="FFCA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Nível Médio de Suscetibilidade</a:t>
            </a:r>
            <a:endParaRPr lang="pt-BR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FA2CD9C7-675F-4A7F-B948-3BF6A6E50D41}"/>
              </a:ext>
            </a:extLst>
          </p:cNvPr>
          <p:cNvSpPr txBox="1"/>
          <p:nvPr/>
        </p:nvSpPr>
        <p:spPr>
          <a:xfrm>
            <a:off x="7394777" y="3512251"/>
            <a:ext cx="2701630" cy="261610"/>
          </a:xfrm>
          <a:prstGeom prst="rect">
            <a:avLst/>
          </a:prstGeom>
          <a:solidFill>
            <a:srgbClr val="FF76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Nível Alto de Suscetibilidade</a:t>
            </a:r>
            <a:endParaRPr lang="pt-BR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D1091DF-37BD-4EC3-9CFB-0011BC7E69A8}"/>
              </a:ext>
            </a:extLst>
          </p:cNvPr>
          <p:cNvSpPr txBox="1"/>
          <p:nvPr/>
        </p:nvSpPr>
        <p:spPr>
          <a:xfrm>
            <a:off x="8502067" y="2361481"/>
            <a:ext cx="1648741" cy="430887"/>
          </a:xfrm>
          <a:prstGeom prst="rect">
            <a:avLst/>
          </a:prstGeom>
          <a:solidFill>
            <a:srgbClr val="C4361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Nível Muito Alto de Suscetibilidade</a:t>
            </a:r>
            <a:endParaRPr lang="pt-BR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526F960-4F32-4917-9CCD-770DD03E6B37}"/>
              </a:ext>
            </a:extLst>
          </p:cNvPr>
          <p:cNvSpPr txBox="1"/>
          <p:nvPr/>
        </p:nvSpPr>
        <p:spPr>
          <a:xfrm>
            <a:off x="1154548" y="530699"/>
            <a:ext cx="9827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CRITÉRIO DE </a:t>
            </a:r>
            <a:r>
              <a:rPr lang="pt-BR" sz="2400" b="1" dirty="0" smtClean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PROPORCIONALIDADE</a:t>
            </a:r>
          </a:p>
          <a:p>
            <a:pPr algn="ctr"/>
            <a:r>
              <a:rPr lang="pt-BR" sz="2400" dirty="0" smtClean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“O custo do controle não pode ser superior ao benefício”</a:t>
            </a:r>
            <a:endParaRPr lang="pt-BR" sz="2400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F563ABE2-D8DE-4247-8AF1-3D80815A0114}"/>
              </a:ext>
            </a:extLst>
          </p:cNvPr>
          <p:cNvCxnSpPr>
            <a:cxnSpLocks/>
          </p:cNvCxnSpPr>
          <p:nvPr/>
        </p:nvCxnSpPr>
        <p:spPr>
          <a:xfrm>
            <a:off x="1509507" y="1574273"/>
            <a:ext cx="9054443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033490B9-DE32-4075-9F26-C2131B9CBDFA}"/>
              </a:ext>
            </a:extLst>
          </p:cNvPr>
          <p:cNvCxnSpPr>
            <a:cxnSpLocks/>
          </p:cNvCxnSpPr>
          <p:nvPr/>
        </p:nvCxnSpPr>
        <p:spPr>
          <a:xfrm>
            <a:off x="0" y="1574273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4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86249" y="1574273"/>
            <a:ext cx="10529919" cy="5098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526F960-4F32-4917-9CCD-770DD03E6B37}"/>
              </a:ext>
            </a:extLst>
          </p:cNvPr>
          <p:cNvSpPr txBox="1"/>
          <p:nvPr/>
        </p:nvSpPr>
        <p:spPr>
          <a:xfrm>
            <a:off x="1122984" y="654266"/>
            <a:ext cx="982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COMO ISSO IRÁ OCORRER NA PRÁTICA?</a:t>
            </a:r>
            <a:endParaRPr lang="pt-BR" sz="2400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F563ABE2-D8DE-4247-8AF1-3D80815A0114}"/>
              </a:ext>
            </a:extLst>
          </p:cNvPr>
          <p:cNvCxnSpPr>
            <a:cxnSpLocks/>
          </p:cNvCxnSpPr>
          <p:nvPr/>
        </p:nvCxnSpPr>
        <p:spPr>
          <a:xfrm>
            <a:off x="1509507" y="1574273"/>
            <a:ext cx="9054443" cy="0"/>
          </a:xfrm>
          <a:prstGeom prst="line">
            <a:avLst/>
          </a:prstGeom>
          <a:ln w="76200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033490B9-DE32-4075-9F26-C2131B9CBDFA}"/>
              </a:ext>
            </a:extLst>
          </p:cNvPr>
          <p:cNvCxnSpPr>
            <a:cxnSpLocks/>
          </p:cNvCxnSpPr>
          <p:nvPr/>
        </p:nvCxnSpPr>
        <p:spPr>
          <a:xfrm>
            <a:off x="0" y="1574273"/>
            <a:ext cx="12192000" cy="0"/>
          </a:xfrm>
          <a:prstGeom prst="line">
            <a:avLst/>
          </a:prstGeom>
          <a:ln w="22225">
            <a:solidFill>
              <a:srgbClr val="0F9C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esultado de imagem para ICON EM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42" y="4731939"/>
            <a:ext cx="1510362" cy="151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ICON p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40" y="3624157"/>
            <a:ext cx="1862962" cy="186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icon valid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18" y="3062930"/>
            <a:ext cx="1724798" cy="172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m para icon re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94" y="3100049"/>
            <a:ext cx="1523380" cy="152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tângulo 51"/>
          <p:cNvSpPr/>
          <p:nvPr/>
        </p:nvSpPr>
        <p:spPr>
          <a:xfrm>
            <a:off x="10154534" y="1944853"/>
            <a:ext cx="842514" cy="965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6" name="Picture 8" descr="Resultado de imagem para icon cowork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4672">
            <a:off x="9827491" y="1281109"/>
            <a:ext cx="2004513" cy="20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5F1C7A2-798B-4506-A5BA-1BE0F7474F93}"/>
              </a:ext>
            </a:extLst>
          </p:cNvPr>
          <p:cNvSpPr/>
          <p:nvPr/>
        </p:nvSpPr>
        <p:spPr>
          <a:xfrm>
            <a:off x="1122984" y="6242301"/>
            <a:ext cx="1180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E-mail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5F1C7A2-798B-4506-A5BA-1BE0F7474F93}"/>
              </a:ext>
            </a:extLst>
          </p:cNvPr>
          <p:cNvSpPr/>
          <p:nvPr/>
        </p:nvSpPr>
        <p:spPr>
          <a:xfrm>
            <a:off x="3124755" y="3215408"/>
            <a:ext cx="1672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Acesso ao questionário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5F1C7A2-798B-4506-A5BA-1BE0F7474F93}"/>
              </a:ext>
            </a:extLst>
          </p:cNvPr>
          <p:cNvSpPr/>
          <p:nvPr/>
        </p:nvSpPr>
        <p:spPr>
          <a:xfrm>
            <a:off x="5480180" y="4611999"/>
            <a:ext cx="1672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Verificação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5F1C7A2-798B-4506-A5BA-1BE0F7474F93}"/>
              </a:ext>
            </a:extLst>
          </p:cNvPr>
          <p:cNvSpPr/>
          <p:nvPr/>
        </p:nvSpPr>
        <p:spPr>
          <a:xfrm>
            <a:off x="7630888" y="2444516"/>
            <a:ext cx="1764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Relatórios customizados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5F1C7A2-798B-4506-A5BA-1BE0F7474F93}"/>
              </a:ext>
            </a:extLst>
          </p:cNvPr>
          <p:cNvSpPr/>
          <p:nvPr/>
        </p:nvSpPr>
        <p:spPr>
          <a:xfrm>
            <a:off x="9888646" y="3400074"/>
            <a:ext cx="1764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Parceria com modelos e treinamentos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eta em curva para baixo 1"/>
          <p:cNvSpPr/>
          <p:nvPr/>
        </p:nvSpPr>
        <p:spPr>
          <a:xfrm rot="20354682" flipV="1">
            <a:off x="2519395" y="5544684"/>
            <a:ext cx="1504024" cy="54369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 em curva para baixo 17"/>
          <p:cNvSpPr/>
          <p:nvPr/>
        </p:nvSpPr>
        <p:spPr>
          <a:xfrm rot="20952317" flipV="1">
            <a:off x="6727133" y="4933700"/>
            <a:ext cx="1824902" cy="54369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Seta em curva para baixo 18"/>
          <p:cNvSpPr/>
          <p:nvPr/>
        </p:nvSpPr>
        <p:spPr>
          <a:xfrm rot="21320002">
            <a:off x="4350945" y="2602857"/>
            <a:ext cx="1670665" cy="5239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Seta em curva para baixo 19"/>
          <p:cNvSpPr/>
          <p:nvPr/>
        </p:nvSpPr>
        <p:spPr>
          <a:xfrm rot="21320002">
            <a:off x="8577194" y="1692358"/>
            <a:ext cx="1670665" cy="5239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4916</TotalTime>
  <Words>828</Words>
  <Application>Microsoft Office PowerPoint</Application>
  <PresentationFormat>Widescreen</PresentationFormat>
  <Paragraphs>159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Franklin Gothic Book</vt:lpstr>
      <vt:lpstr>Microsoft Sans Serif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Tiago Modesto Carneiro Costa</dc:creator>
  <cp:lastModifiedBy>ODINELIA ELEUTERIO KUHNEN</cp:lastModifiedBy>
  <cp:revision>59</cp:revision>
  <dcterms:created xsi:type="dcterms:W3CDTF">2019-12-04T18:58:48Z</dcterms:created>
  <dcterms:modified xsi:type="dcterms:W3CDTF">2020-03-03T17:17:13Z</dcterms:modified>
</cp:coreProperties>
</file>